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5"/>
  </p:handoutMasterIdLst>
  <p:sldIdLst>
    <p:sldId id="325" r:id="rId3"/>
    <p:sldId id="314" r:id="rId5"/>
    <p:sldId id="326" r:id="rId6"/>
    <p:sldId id="384" r:id="rId7"/>
    <p:sldId id="385" r:id="rId8"/>
    <p:sldId id="386" r:id="rId9"/>
    <p:sldId id="366" r:id="rId10"/>
    <p:sldId id="300" r:id="rId11"/>
    <p:sldId id="349" r:id="rId12"/>
    <p:sldId id="387" r:id="rId13"/>
    <p:sldId id="315" r:id="rId14"/>
    <p:sldId id="374" r:id="rId15"/>
    <p:sldId id="373" r:id="rId16"/>
    <p:sldId id="376" r:id="rId17"/>
    <p:sldId id="377" r:id="rId18"/>
    <p:sldId id="378" r:id="rId19"/>
    <p:sldId id="316" r:id="rId20"/>
    <p:sldId id="412" r:id="rId21"/>
    <p:sldId id="413" r:id="rId22"/>
    <p:sldId id="414" r:id="rId23"/>
    <p:sldId id="318" r:id="rId24"/>
    <p:sldId id="319" r:id="rId25"/>
    <p:sldId id="320" r:id="rId26"/>
    <p:sldId id="321" r:id="rId27"/>
    <p:sldId id="327" r:id="rId28"/>
    <p:sldId id="328" r:id="rId29"/>
    <p:sldId id="426" r:id="rId30"/>
    <p:sldId id="324" r:id="rId31"/>
    <p:sldId id="416" r:id="rId32"/>
    <p:sldId id="382" r:id="rId33"/>
    <p:sldId id="317" r:id="rId34"/>
  </p:sldIdLst>
  <p:sldSz cx="12192000" cy="6858000"/>
  <p:notesSz cx="7103745" cy="10234295"/>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5" userDrawn="1">
          <p15:clr>
            <a:srgbClr val="A4A3A4"/>
          </p15:clr>
        </p15:guide>
        <p15:guide id="2" pos="40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健君" initials="G" lastIdx="2" clrIdx="0"/>
  <p:cmAuthor id="1" name="666" initials="6" lastIdx="1" clrIdx="0"/>
  <p:cmAuthor id="2" name="bai song" initials="bs" lastIdx="1" clrIdx="1"/>
  <p:cmAuthor id="3" name="bao balas" initials="bb" lastIdx="1" clrIdx="2"/>
  <p:cmAuthor id="4" name="Windows User" initials="WU" lastIdx="2" clrIdx="3"/>
  <p:cmAuthor id="5" name="微软用户" initials="微软用户" lastIdx="1" clrIdx="4"/>
  <p:cmAuthor id="191251535" name="沈霄雷" initials="沈" lastIdx="833089" clrIdx="0"/>
  <p:cmAuthor id="6" name="李 仔泉" initials="李" lastIdx="3" clrIdx="5"/>
  <p:cmAuthor id="191251536" name="lenovo" initials="l" lastIdx="2" clrIdx="19"/>
  <p:cmAuthor id="7" name="qlj" initials="q" lastIdx="1" clrIdx="6"/>
  <p:cmAuthor id="8" name="liuying" initials="l" lastIdx="1" clrIdx="7"/>
  <p:cmAuthor id="9" name="liupeng" initials="l" lastIdx="7" clrIdx="8"/>
  <p:cmAuthor id="10" name="mjg" initials="m" lastIdx="1" clrIdx="9"/>
  <p:cmAuthor id="11" name="刘 波" initials="刘" lastIdx="0" clrIdx="0"/>
  <p:cmAuthor id="12" name="樊鲲鹏" initials="樊" lastIdx="1" clrIdx="11"/>
  <p:cmAuthor id="13" name="杨国" initials="杨" lastIdx="3" clrIdx="0"/>
  <p:cmAuthor id="14" name="刘永国" initials="刘" lastIdx="1" clrIdx="13"/>
  <p:cmAuthor id="15" name="未知用户1" initials="未知用户1" lastIdx="1" clrIdx="1"/>
  <p:cmAuthor id="16" name="周旭东" initials="周" lastIdx="1" clrIdx="15"/>
  <p:cmAuthor id="17" name="hyk" initials="h" lastIdx="1" clrIdx="16"/>
  <p:cmAuthor id="18" name="Lee 13" initials="L1" lastIdx="1" clrIdx="17"/>
  <p:cmAuthor id="19" name="LENOVO" initials="L" lastIdx="1" clrIdx="18"/>
  <p:cmAuthor id="20" name="sxczhangts1" initials="s" lastIdx="1" clrIdx="19"/>
  <p:cmAuthor id="21" name="白芸" initials="白" lastIdx="1" clrIdx="20"/>
  <p:cmAuthor id="22" name="蔡建楠" initials="caijianna" lastIdx="15" clrIdx="17"/>
  <p:cmAuthor id="2000" name="梁亚栋" initials="authorId_233440905" lastIdx="776053" clrIdx="0"/>
  <p:cmAuthor id="2001" name="王 伟" initials="王" lastIdx="1" clrIdx="20"/>
  <p:cmAuthor id="23" name="赵诚荣10027092" initials="赵" lastIdx="2" clrIdx="25"/>
  <p:cmAuthor id="24" name="10288631" initials="1" lastIdx="10" clrIdx="23"/>
  <p:cmAuthor id="25" name="10118178" initials="1" lastIdx="1" clrIdx="24"/>
  <p:cmAuthor id="26" name="苗丁仁10181802" initials="苗" lastIdx="27" clrIdx="25"/>
  <p:cmAuthor id="27" name="贠靖" initials="贠" lastIdx="1" clrIdx="26"/>
  <p:cmAuthor id="28" name="刘志超" initials="刘志超" lastIdx="1" clrIdx="27"/>
  <p:cmAuthor id="29" name="於宝泉" initials="於" lastIdx="0" clrIdx="2"/>
  <p:cmAuthor id="31" name="Author" initials="A" lastIdx="0" clrIdx="30"/>
  <p:cmAuthor id="32" name="王凯10177225" initials="王凯10177225" lastIdx="2" clrIdx="31"/>
  <p:cmAuthor id="75" name="作者" initials="A" lastIdx="0" clrIdx="24"/>
  <p:cmAuthor id="33" name="610007" initials="6" lastIdx="0" clrIdx="32"/>
  <p:cmAuthor id="36" name="My" initials="M" lastIdx="1" clrIdx="36"/>
  <p:cmAuthor id="39" name="aemy1" initials="a" lastIdx="1" clrIdx="38"/>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8FF"/>
    <a:srgbClr val="91ACE0"/>
    <a:srgbClr val="EE822F"/>
    <a:srgbClr val="204782"/>
    <a:srgbClr val="4874CB"/>
    <a:srgbClr val="B2B2B2"/>
    <a:srgbClr val="202020"/>
    <a:srgbClr val="32323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1995"/>
        <p:guide pos="4048"/>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580.xml"/><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508049-0034-4B88-B705-C7414FC7685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538CC5-2A1F-4F15-ABB8-960F9B48EACD}"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工作规划</a:t>
            </a:r>
            <a:endParaRPr lang="zh-CN" altLang="en-US" dirty="0"/>
          </a:p>
        </p:txBody>
      </p:sp>
      <p:sp>
        <p:nvSpPr>
          <p:cNvPr id="4" name="灯片编号占位符 3"/>
          <p:cNvSpPr>
            <a:spLocks noGrp="1"/>
          </p:cNvSpPr>
          <p:nvPr>
            <p:ph type="sldNum" sz="quarter" idx="10"/>
          </p:nvPr>
        </p:nvSpPr>
        <p:spPr/>
        <p:txBody>
          <a:bodyPr/>
          <a:lstStyle/>
          <a:p>
            <a:fld id="{82A6D7CC-54D3-4275-8653-6F56A91BB3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zh-CN" altLang="zh-CN" sz="1800" kern="100" dirty="0">
                <a:solidFill>
                  <a:srgbClr val="000000"/>
                </a:solidFill>
                <a:effectLst/>
                <a:ea typeface="宋体" pitchFamily="2" charset="-122"/>
                <a:cs typeface="宋体" pitchFamily="2" charset="-122"/>
              </a:rPr>
              <a:t>整个数据平台依据诺瓦</a:t>
            </a:r>
            <a:r>
              <a:rPr lang="zh-CN" altLang="en-US" sz="1800" kern="100" dirty="0">
                <a:solidFill>
                  <a:srgbClr val="000000"/>
                </a:solidFill>
                <a:effectLst/>
                <a:ea typeface="宋体" pitchFamily="2" charset="-122"/>
                <a:cs typeface="宋体" pitchFamily="2" charset="-122"/>
              </a:rPr>
              <a:t>公司</a:t>
            </a:r>
            <a:r>
              <a:rPr lang="zh-CN" altLang="zh-CN" sz="1800" kern="100" dirty="0">
                <a:solidFill>
                  <a:srgbClr val="000000"/>
                </a:solidFill>
                <a:effectLst/>
                <a:ea typeface="宋体" pitchFamily="2" charset="-122"/>
                <a:cs typeface="宋体" pitchFamily="2" charset="-122"/>
              </a:rPr>
              <a:t>经营业务需求和数据特征，参照</a:t>
            </a:r>
            <a:r>
              <a:rPr lang="zh-CN" altLang="en-US" sz="1800" kern="100" dirty="0">
                <a:solidFill>
                  <a:srgbClr val="000000"/>
                </a:solidFill>
                <a:effectLst/>
                <a:ea typeface="宋体" pitchFamily="2" charset="-122"/>
                <a:cs typeface="宋体" pitchFamily="2" charset="-122"/>
              </a:rPr>
              <a:t>了</a:t>
            </a:r>
            <a:r>
              <a:rPr lang="zh-CN" altLang="zh-CN" sz="1800" kern="100" dirty="0">
                <a:solidFill>
                  <a:srgbClr val="000000"/>
                </a:solidFill>
                <a:effectLst/>
                <a:ea typeface="宋体" pitchFamily="2" charset="-122"/>
                <a:cs typeface="宋体" pitchFamily="2" charset="-122"/>
              </a:rPr>
              <a:t>业界数据仓库的建设逻辑和主流思想，从底至上划分为贴源层、基础层、公共层、萃取层和应用层，外加贯穿各层的公共维度层，共六层架构设计</a:t>
            </a:r>
            <a:r>
              <a:rPr lang="zh-CN" altLang="en-US" sz="1800" kern="100" dirty="0">
                <a:solidFill>
                  <a:srgbClr val="000000"/>
                </a:solidFill>
                <a:effectLst/>
                <a:ea typeface="宋体" pitchFamily="2" charset="-122"/>
                <a:cs typeface="宋体" pitchFamily="2" charset="-122"/>
              </a:rPr>
              <a:t>；</a:t>
            </a:r>
            <a:endParaRPr lang="en-US" altLang="zh-CN" sz="1800" kern="100" dirty="0">
              <a:solidFill>
                <a:srgbClr val="000000"/>
              </a:solidFill>
              <a:effectLst/>
              <a:ea typeface="宋体" pitchFamily="2" charset="-122"/>
              <a:cs typeface="宋体" pitchFamily="2" charset="-122"/>
            </a:endParaRPr>
          </a:p>
          <a:p>
            <a:r>
              <a:rPr lang="en-US" altLang="zh-CN" sz="1800" kern="100" dirty="0">
                <a:solidFill>
                  <a:srgbClr val="000000"/>
                </a:solidFill>
                <a:effectLst/>
                <a:ea typeface="宋体" pitchFamily="2" charset="-122"/>
              </a:rPr>
              <a:t>2</a:t>
            </a:r>
            <a:r>
              <a:rPr lang="zh-CN" altLang="en-US" sz="1800" kern="100" dirty="0">
                <a:solidFill>
                  <a:srgbClr val="000000"/>
                </a:solidFill>
                <a:effectLst/>
                <a:ea typeface="宋体" pitchFamily="2" charset="-122"/>
              </a:rPr>
              <a:t>、</a:t>
            </a:r>
            <a:r>
              <a:rPr lang="zh-CN" altLang="zh-CN" sz="1800" kern="100" dirty="0">
                <a:solidFill>
                  <a:srgbClr val="000000"/>
                </a:solidFill>
                <a:effectLst/>
                <a:ea typeface="宋体" pitchFamily="2" charset="-122"/>
                <a:cs typeface="宋体" pitchFamily="2" charset="-122"/>
              </a:rPr>
              <a:t>贴源层</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负责将各类生产数据加载到大数据平台，并提供短期临时存储，供上层基础层进行数据访问与获取，该层用于支持企业对于即时性的、操作性的、集成的数据获取需求。常常被作为数据仓库的数据处理前的过渡层，以降低直接进行数据处理的复杂度。</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在本次项目建设中，贴源层需要完成对</a:t>
            </a:r>
            <a:r>
              <a:rPr lang="en-US" altLang="zh-CN" sz="1800" kern="100" dirty="0">
                <a:solidFill>
                  <a:srgbClr val="000000"/>
                </a:solidFill>
                <a:effectLst/>
                <a:ea typeface="宋体" pitchFamily="2" charset="-122"/>
                <a:cs typeface="宋体" pitchFamily="2" charset="-122"/>
              </a:rPr>
              <a:t>SAP</a:t>
            </a:r>
            <a:r>
              <a:rPr lang="zh-CN" altLang="zh-CN" sz="1800" kern="100" dirty="0">
                <a:solidFill>
                  <a:srgbClr val="000000"/>
                </a:solidFill>
                <a:effectLst/>
                <a:ea typeface="宋体" pitchFamily="2" charset="-122"/>
                <a:cs typeface="宋体" pitchFamily="2" charset="-122"/>
              </a:rPr>
              <a:t>系统、外部资金平台以及其他相关主数据和核心系统的采集对接，满足“营销业绩核算”应用建设的生产明细数据采集。其中包括但不限于</a:t>
            </a:r>
            <a:r>
              <a:rPr lang="en-US" altLang="zh-CN" sz="1800" kern="100" dirty="0">
                <a:solidFill>
                  <a:srgbClr val="000000"/>
                </a:solidFill>
                <a:effectLst/>
                <a:ea typeface="宋体" pitchFamily="2" charset="-122"/>
                <a:cs typeface="宋体" pitchFamily="2" charset="-122"/>
              </a:rPr>
              <a:t>SAP</a:t>
            </a:r>
            <a:r>
              <a:rPr lang="zh-CN" altLang="zh-CN" sz="1800" kern="100" dirty="0">
                <a:solidFill>
                  <a:srgbClr val="000000"/>
                </a:solidFill>
                <a:effectLst/>
                <a:ea typeface="宋体" pitchFamily="2" charset="-122"/>
                <a:cs typeface="宋体" pitchFamily="2" charset="-122"/>
              </a:rPr>
              <a:t>系统的财务收入明细、销售出货明细，资金平台的大客户出库数据等。</a:t>
            </a:r>
            <a:endParaRPr lang="en-US" altLang="zh-CN" sz="1800" kern="100" dirty="0">
              <a:solidFill>
                <a:srgbClr val="000000"/>
              </a:solidFill>
              <a:effectLst/>
              <a:ea typeface="宋体" pitchFamily="2" charset="-122"/>
              <a:cs typeface="宋体" pitchFamily="2" charset="-122"/>
            </a:endParaRPr>
          </a:p>
          <a:p>
            <a:r>
              <a:rPr lang="en-US" altLang="zh-CN" sz="1800" kern="100" dirty="0">
                <a:solidFill>
                  <a:srgbClr val="000000"/>
                </a:solidFill>
                <a:effectLst/>
                <a:ea typeface="宋体" pitchFamily="2" charset="-122"/>
              </a:rPr>
              <a:t>3</a:t>
            </a:r>
            <a:r>
              <a:rPr lang="zh-CN" altLang="en-US" sz="1800" kern="100" dirty="0">
                <a:solidFill>
                  <a:srgbClr val="000000"/>
                </a:solidFill>
                <a:effectLst/>
                <a:ea typeface="宋体" pitchFamily="2" charset="-122"/>
              </a:rPr>
              <a:t>、基础层：</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是数据仓库的细节数据层，是对</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SAP</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PLM</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WMS</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a:t>
            </a:r>
            <a:r>
              <a:rPr lang="en-US" altLang="zh-CN" sz="1800" kern="100" dirty="0">
                <a:solidFill>
                  <a:srgbClr val="000000"/>
                </a:solidFill>
                <a:effectLst/>
                <a:latin typeface="Times New Roman" panose="02020603050405020304" pitchFamily="18" charset="0"/>
                <a:ea typeface="宋体" pitchFamily="2" charset="-122"/>
                <a:cs typeface="宋体" pitchFamily="2" charset="-122"/>
              </a:rPr>
              <a:t>CRM</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等生产系统数据进行明细沉淀。</a:t>
            </a:r>
            <a:r>
              <a:rPr lang="zh-CN" altLang="en-US" sz="1800" kern="100" dirty="0">
                <a:solidFill>
                  <a:srgbClr val="000000"/>
                </a:solidFill>
                <a:effectLst/>
                <a:latin typeface="Times New Roman" panose="02020603050405020304" pitchFamily="18" charset="0"/>
                <a:ea typeface="宋体" pitchFamily="2" charset="-122"/>
                <a:cs typeface="宋体" pitchFamily="2" charset="-122"/>
              </a:rPr>
              <a:t>该</a:t>
            </a:r>
            <a:r>
              <a:rPr lang="zh-CN" altLang="zh-CN" sz="1800" kern="100" dirty="0">
                <a:solidFill>
                  <a:srgbClr val="000000"/>
                </a:solidFill>
                <a:effectLst/>
                <a:ea typeface="宋体" pitchFamily="2" charset="-122"/>
                <a:cs typeface="宋体" pitchFamily="2" charset="-122"/>
              </a:rPr>
              <a:t>层数据需要满足较长期存储的目标，以便服务于后续数据深度分析和挖掘应用对于明细数据的需求。</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在本期项目中，</a:t>
            </a:r>
            <a:r>
              <a:rPr lang="zh-CN" altLang="en-US" sz="1800" kern="100" dirty="0">
                <a:solidFill>
                  <a:srgbClr val="000000"/>
                </a:solidFill>
                <a:effectLst/>
                <a:ea typeface="宋体" pitchFamily="2" charset="-122"/>
                <a:cs typeface="宋体" pitchFamily="2" charset="-122"/>
              </a:rPr>
              <a:t>基础层需要</a:t>
            </a:r>
            <a:r>
              <a:rPr lang="zh-CN" altLang="zh-CN" sz="1800" kern="100" dirty="0">
                <a:solidFill>
                  <a:srgbClr val="000000"/>
                </a:solidFill>
                <a:effectLst/>
                <a:ea typeface="宋体" pitchFamily="2" charset="-122"/>
                <a:cs typeface="宋体" pitchFamily="2" charset="-122"/>
              </a:rPr>
              <a:t>针对诸如销售出货明细、出库明细等信息进行统一标准化，规范维度格式，实现标准转换后的长期存储。</a:t>
            </a:r>
            <a:endParaRPr lang="en-US" altLang="zh-CN" sz="1800" kern="100" dirty="0">
              <a:solidFill>
                <a:srgbClr val="000000"/>
              </a:solidFill>
              <a:effectLst/>
              <a:ea typeface="宋体" pitchFamily="2" charset="-122"/>
              <a:cs typeface="宋体" pitchFamily="2" charset="-122"/>
            </a:endParaRPr>
          </a:p>
          <a:p>
            <a:r>
              <a:rPr lang="en-US" altLang="zh-CN" sz="1800" kern="100" dirty="0">
                <a:solidFill>
                  <a:srgbClr val="000000"/>
                </a:solidFill>
                <a:effectLst/>
                <a:ea typeface="宋体" pitchFamily="2" charset="-122"/>
                <a:cs typeface="宋体" pitchFamily="2" charset="-122"/>
              </a:rPr>
              <a:t>4</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公共层</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又叫做轻度汇总层，它位于数据仓库中</a:t>
            </a:r>
            <a:r>
              <a:rPr lang="en-US" altLang="zh-CN" sz="1800" kern="100" dirty="0">
                <a:solidFill>
                  <a:srgbClr val="000000"/>
                </a:solidFill>
                <a:effectLst/>
                <a:ea typeface="宋体" pitchFamily="2" charset="-122"/>
                <a:cs typeface="宋体" pitchFamily="2" charset="-122"/>
              </a:rPr>
              <a:t>DWD</a:t>
            </a:r>
            <a:r>
              <a:rPr lang="zh-CN" altLang="zh-CN" sz="1800" kern="100" dirty="0">
                <a:solidFill>
                  <a:srgbClr val="000000"/>
                </a:solidFill>
                <a:effectLst/>
                <a:ea typeface="宋体" pitchFamily="2" charset="-122"/>
                <a:cs typeface="宋体" pitchFamily="2" charset="-122"/>
              </a:rPr>
              <a:t>层和</a:t>
            </a:r>
            <a:r>
              <a:rPr lang="en-US" altLang="zh-CN" sz="1800" kern="100" dirty="0">
                <a:solidFill>
                  <a:srgbClr val="000000"/>
                </a:solidFill>
                <a:effectLst/>
                <a:ea typeface="宋体" pitchFamily="2" charset="-122"/>
                <a:cs typeface="宋体" pitchFamily="2" charset="-122"/>
              </a:rPr>
              <a:t>DMS</a:t>
            </a:r>
            <a:r>
              <a:rPr lang="zh-CN" altLang="zh-CN" sz="1800" kern="100" dirty="0">
                <a:solidFill>
                  <a:srgbClr val="000000"/>
                </a:solidFill>
                <a:effectLst/>
                <a:ea typeface="宋体" pitchFamily="2" charset="-122"/>
                <a:cs typeface="宋体" pitchFamily="2" charset="-122"/>
              </a:rPr>
              <a:t>萃取层之间，一方面是对</a:t>
            </a:r>
            <a:r>
              <a:rPr lang="en-US" altLang="zh-CN" sz="1800" kern="100" dirty="0">
                <a:solidFill>
                  <a:srgbClr val="000000"/>
                </a:solidFill>
                <a:effectLst/>
                <a:ea typeface="宋体" pitchFamily="2" charset="-122"/>
                <a:cs typeface="宋体" pitchFamily="2" charset="-122"/>
              </a:rPr>
              <a:t>DWD</a:t>
            </a:r>
            <a:r>
              <a:rPr lang="zh-CN" altLang="zh-CN" sz="1800" kern="100" dirty="0">
                <a:solidFill>
                  <a:srgbClr val="000000"/>
                </a:solidFill>
                <a:effectLst/>
                <a:ea typeface="宋体" pitchFamily="2" charset="-122"/>
                <a:cs typeface="宋体" pitchFamily="2" charset="-122"/>
              </a:rPr>
              <a:t>层的生产明细数据进行轻度综合和汇总统计，一方面对接萃取层提供基础版汇总服务。公共层实现的汇总统计一般基于明确的数量统计规则，以及具有通用共识的公共业务指标规则，但针对个性化和场景化较为特殊的业务指标则原则上不放在该层进行加工实现。</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在本次项目建设中，公共层需要针对“营销业绩核算”应用需求，实现业绩（对比）指标、成本费用指标、财务应收指标等规则统计，以及诸如平均成本的汇总计算。公共层通过对明细数据的汇总统计，快速为“营销业绩核算”计算提供所需指标和汇总数据</a:t>
            </a:r>
            <a:r>
              <a:rPr lang="zh-CN" altLang="en-US" sz="1800" kern="100" dirty="0">
                <a:solidFill>
                  <a:srgbClr val="000000"/>
                </a:solidFill>
                <a:effectLst/>
                <a:ea typeface="宋体" pitchFamily="2" charset="-122"/>
                <a:cs typeface="宋体" pitchFamily="2" charset="-122"/>
              </a:rPr>
              <a:t>。</a:t>
            </a:r>
            <a:endParaRPr lang="en-US" altLang="zh-CN" sz="1800" kern="100" dirty="0">
              <a:solidFill>
                <a:srgbClr val="000000"/>
              </a:solidFill>
              <a:effectLst/>
              <a:ea typeface="宋体" pitchFamily="2" charset="-122"/>
              <a:cs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solidFill>
                  <a:srgbClr val="000000"/>
                </a:solidFill>
                <a:effectLst/>
                <a:ea typeface="宋体" pitchFamily="2" charset="-122"/>
                <a:cs typeface="宋体" pitchFamily="2" charset="-122"/>
              </a:rPr>
              <a:t>5</a:t>
            </a:r>
            <a:r>
              <a:rPr lang="zh-CN" altLang="en-US" sz="1800" kern="100" dirty="0">
                <a:solidFill>
                  <a:srgbClr val="000000"/>
                </a:solidFill>
                <a:effectLst/>
                <a:ea typeface="宋体" pitchFamily="2" charset="-122"/>
                <a:cs typeface="宋体" pitchFamily="2" charset="-122"/>
              </a:rPr>
              <a:t>、萃取层：</a:t>
            </a:r>
            <a:r>
              <a:rPr lang="zh-CN" altLang="zh-CN" sz="1800" kern="100" dirty="0">
                <a:solidFill>
                  <a:srgbClr val="000000"/>
                </a:solidFill>
                <a:effectLst/>
                <a:ea typeface="宋体" pitchFamily="2" charset="-122"/>
                <a:cs typeface="宋体" pitchFamily="2" charset="-122"/>
              </a:rPr>
              <a:t>又叫做数据服务层，它主要定位于数据仓库中对外服务提供的数据集，萃取层综合汇聚需要开放共享的数据，包括了从仓库前面两层</a:t>
            </a:r>
            <a:r>
              <a:rPr lang="en-US" altLang="zh-CN" sz="1800" kern="100" dirty="0">
                <a:solidFill>
                  <a:srgbClr val="000000"/>
                </a:solidFill>
                <a:effectLst/>
                <a:ea typeface="宋体" pitchFamily="2" charset="-122"/>
                <a:cs typeface="宋体" pitchFamily="2" charset="-122"/>
              </a:rPr>
              <a:t>DWD</a:t>
            </a:r>
            <a:r>
              <a:rPr lang="zh-CN" altLang="zh-CN" sz="1800" kern="100" dirty="0">
                <a:solidFill>
                  <a:srgbClr val="000000"/>
                </a:solidFill>
                <a:effectLst/>
                <a:ea typeface="宋体" pitchFamily="2" charset="-122"/>
                <a:cs typeface="宋体" pitchFamily="2" charset="-122"/>
              </a:rPr>
              <a:t>和</a:t>
            </a:r>
            <a:r>
              <a:rPr lang="en-US" altLang="zh-CN" sz="1800" kern="100" dirty="0">
                <a:solidFill>
                  <a:srgbClr val="000000"/>
                </a:solidFill>
                <a:effectLst/>
                <a:ea typeface="宋体" pitchFamily="2" charset="-122"/>
                <a:cs typeface="宋体" pitchFamily="2" charset="-122"/>
              </a:rPr>
              <a:t>DWA</a:t>
            </a:r>
            <a:r>
              <a:rPr lang="zh-CN" altLang="zh-CN" sz="1800" kern="100" dirty="0">
                <a:solidFill>
                  <a:srgbClr val="000000"/>
                </a:solidFill>
                <a:effectLst/>
                <a:ea typeface="宋体" pitchFamily="2" charset="-122"/>
                <a:cs typeface="宋体" pitchFamily="2" charset="-122"/>
              </a:rPr>
              <a:t>获取的数据集，也包括了基于前两层数据进一步加工形成的数据集。</a:t>
            </a:r>
            <a:r>
              <a:rPr lang="zh-CN" altLang="zh-CN" sz="1800" kern="100" dirty="0">
                <a:solidFill>
                  <a:srgbClr val="000000"/>
                </a:solidFill>
                <a:effectLst/>
                <a:latin typeface="Times New Roman" panose="02020603050405020304" pitchFamily="18" charset="0"/>
                <a:ea typeface="宋体" pitchFamily="2" charset="-122"/>
                <a:cs typeface="宋体" pitchFamily="2" charset="-122"/>
              </a:rPr>
              <a:t>萃取层的数据模型主要面向各类资产服务，基于应用场景中具有共性化特征的数据结构进行组织</a:t>
            </a:r>
            <a:r>
              <a:rPr lang="zh-CN" altLang="en-US" sz="1800" kern="100" dirty="0">
                <a:solidFill>
                  <a:srgbClr val="000000"/>
                </a:solidFill>
                <a:effectLst/>
                <a:latin typeface="Times New Roman" panose="02020603050405020304" pitchFamily="18" charset="0"/>
                <a:ea typeface="宋体" pitchFamily="2" charset="-122"/>
                <a:cs typeface="宋体" pitchFamily="2" charset="-122"/>
              </a:rPr>
              <a:t>。</a:t>
            </a:r>
            <a:endParaRPr lang="en-US" altLang="zh-CN" sz="1800" kern="100" dirty="0">
              <a:solidFill>
                <a:srgbClr val="000000"/>
              </a:solidFill>
              <a:effectLst/>
              <a:latin typeface="Times New Roman" panose="02020603050405020304" pitchFamily="18" charset="0"/>
              <a:ea typeface="宋体" pitchFamily="2" charset="-122"/>
              <a:cs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solidFill>
                  <a:srgbClr val="000000"/>
                </a:solidFill>
                <a:effectLst/>
                <a:latin typeface="Times New Roman" panose="02020603050405020304" pitchFamily="18" charset="0"/>
                <a:ea typeface="宋体" pitchFamily="2" charset="-122"/>
                <a:cs typeface="宋体" pitchFamily="2" charset="-122"/>
              </a:rPr>
              <a:t>在本次项目建设中，以“营销业绩核算”所需的业绩核算基础表为代表，实现萃取层为该应用中的业务规则计算提供所需的基础底表数据，业绩核算基础表也作为数据资产的一份提供对其他应用场景的开放共享。</a:t>
            </a:r>
            <a:endParaRPr lang="zh-CN" altLang="zh-CN" sz="1800" kern="100" dirty="0">
              <a:effectLst/>
              <a:latin typeface="Times New Roman" panose="02020603050405020304" pitchFamily="18" charset="0"/>
              <a:ea typeface="宋体" pitchFamily="2" charset="-122"/>
            </a:endParaRPr>
          </a:p>
          <a:p>
            <a:r>
              <a:rPr lang="en-US" altLang="zh-CN" sz="1800" kern="100" dirty="0">
                <a:solidFill>
                  <a:srgbClr val="000000"/>
                </a:solidFill>
                <a:effectLst/>
                <a:ea typeface="宋体" pitchFamily="2" charset="-122"/>
                <a:cs typeface="宋体" pitchFamily="2" charset="-122"/>
              </a:rPr>
              <a:t>6</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应用层</a:t>
            </a:r>
            <a:r>
              <a:rPr lang="zh-CN" altLang="en-US" sz="1800" kern="100" dirty="0">
                <a:solidFill>
                  <a:srgbClr val="000000"/>
                </a:solidFill>
                <a:effectLst/>
                <a:ea typeface="宋体" pitchFamily="2" charset="-122"/>
                <a:cs typeface="宋体" pitchFamily="2" charset="-122"/>
              </a:rPr>
              <a:t>：</a:t>
            </a:r>
            <a:r>
              <a:rPr lang="zh-CN" altLang="zh-CN" sz="1800" kern="100" dirty="0">
                <a:solidFill>
                  <a:srgbClr val="000000"/>
                </a:solidFill>
                <a:effectLst/>
                <a:ea typeface="宋体" pitchFamily="2" charset="-122"/>
                <a:cs typeface="宋体" pitchFamily="2" charset="-122"/>
              </a:rPr>
              <a:t>又叫做数据集市层，它是面向具体的应用场景提供所需数据支撑，包括提供应用展现所需的数据集，以及记录应用过程中所产生的数据。应用层数据一般与上层应用建立直接而紧密的联系，完全面向展现和应用逻辑进行数据组织，所以应用层的设计一般不纳入数据仓库建设范畴，而是归入数据应用建设范畴中</a:t>
            </a:r>
            <a:r>
              <a:rPr lang="zh-CN" altLang="en-US" sz="1800" kern="100" dirty="0">
                <a:solidFill>
                  <a:srgbClr val="000000"/>
                </a:solidFill>
                <a:effectLst/>
                <a:ea typeface="宋体" pitchFamily="2" charset="-122"/>
                <a:cs typeface="宋体" pitchFamily="2" charset="-122"/>
              </a:rPr>
              <a:t>；</a:t>
            </a:r>
            <a:endParaRPr lang="en-US" altLang="zh-CN" sz="1800" kern="100" dirty="0">
              <a:solidFill>
                <a:srgbClr val="000000"/>
              </a:solidFill>
              <a:effectLst/>
              <a:ea typeface="宋体" pitchFamily="2" charset="-122"/>
              <a:cs typeface="宋体" pitchFamily="2" charset="-122"/>
            </a:endParaRPr>
          </a:p>
          <a:p>
            <a:r>
              <a:rPr lang="zh-CN" altLang="zh-CN" sz="1800" kern="100" dirty="0">
                <a:solidFill>
                  <a:srgbClr val="000000"/>
                </a:solidFill>
                <a:effectLst/>
                <a:ea typeface="宋体" pitchFamily="2" charset="-122"/>
                <a:cs typeface="宋体" pitchFamily="2" charset="-122"/>
              </a:rPr>
              <a:t>本次项目的试点应用即将落地并验证该层的能力建设，它提供了“营销业绩核算”所需的规则配置表、基于固定和特例两者模式的业绩计算结果表，以及综合性的营销业绩总表等应用支撑表。</a:t>
            </a:r>
            <a:endParaRPr lang="en-US" altLang="zh-CN" sz="1800" kern="100" dirty="0">
              <a:solidFill>
                <a:srgbClr val="000000"/>
              </a:solidFill>
              <a:effectLst/>
              <a:ea typeface="宋体" pitchFamily="2" charset="-122"/>
              <a:cs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3.wmf"/><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logo"/>
          <p:cNvPicPr>
            <a:picLocks noChangeAspect="1"/>
          </p:cNvPicPr>
          <p:nvPr userDrawn="1"/>
        </p:nvPicPr>
        <p:blipFill>
          <a:blip r:embed="rId2"/>
          <a:stretch>
            <a:fillRect/>
          </a:stretch>
        </p:blipFill>
        <p:spPr>
          <a:xfrm>
            <a:off x="8566785" y="635"/>
            <a:ext cx="3625215" cy="1115060"/>
          </a:xfrm>
          <a:prstGeom prst="rect">
            <a:avLst/>
          </a:prstGeom>
        </p:spPr>
      </p:pic>
      <p:cxnSp>
        <p:nvCxnSpPr>
          <p:cNvPr id="27" name="直接连接符 26"/>
          <p:cNvCxnSpPr/>
          <p:nvPr userDrawn="1">
            <p:custDataLst>
              <p:tags r:id="rId3"/>
            </p:custDataLst>
          </p:nvPr>
        </p:nvCxnSpPr>
        <p:spPr>
          <a:xfrm>
            <a:off x="471805" y="1115695"/>
            <a:ext cx="11222990" cy="0"/>
          </a:xfrm>
          <a:prstGeom prst="line">
            <a:avLst/>
          </a:prstGeom>
          <a:ln w="57150">
            <a:solidFill>
              <a:schemeClr val="accent2"/>
            </a:soli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自定义版式">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0" y="0"/>
            <a:ext cx="3110400" cy="6858000"/>
          </a:xfrm>
          <a:prstGeom prst="rect">
            <a:avLst/>
          </a:prstGeom>
          <a:solidFill>
            <a:srgbClr val="004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784" name="Group 2"/>
          <p:cNvGrpSpPr/>
          <p:nvPr userDrawn="1"/>
        </p:nvGrpSpPr>
        <p:grpSpPr>
          <a:xfrm>
            <a:off x="-2147677" y="3937127"/>
            <a:ext cx="4241143" cy="2699418"/>
            <a:chOff x="6469765" y="3307349"/>
            <a:chExt cx="3162085" cy="2012615"/>
          </a:xfrm>
          <a:noFill/>
        </p:grpSpPr>
        <p:sp>
          <p:nvSpPr>
            <p:cNvPr id="785" name="Freeform 1169"/>
            <p:cNvSpPr/>
            <p:nvPr/>
          </p:nvSpPr>
          <p:spPr bwMode="auto">
            <a:xfrm>
              <a:off x="6469765" y="4222363"/>
              <a:ext cx="3162085" cy="1097601"/>
            </a:xfrm>
            <a:custGeom>
              <a:avLst/>
              <a:gdLst>
                <a:gd name="T0" fmla="*/ 1524 w 1524"/>
                <a:gd name="T1" fmla="*/ 0 h 529"/>
                <a:gd name="T2" fmla="*/ 1524 w 1524"/>
                <a:gd name="T3" fmla="*/ 88 h 529"/>
                <a:gd name="T4" fmla="*/ 762 w 1524"/>
                <a:gd name="T5" fmla="*/ 529 h 529"/>
                <a:gd name="T6" fmla="*/ 0 w 1524"/>
                <a:gd name="T7" fmla="*/ 88 h 529"/>
                <a:gd name="T8" fmla="*/ 0 w 1524"/>
                <a:gd name="T9" fmla="*/ 0 h 529"/>
                <a:gd name="T10" fmla="*/ 1524 w 1524"/>
                <a:gd name="T11" fmla="*/ 0 h 529"/>
              </a:gdLst>
              <a:ahLst/>
              <a:cxnLst>
                <a:cxn ang="0">
                  <a:pos x="T0" y="T1"/>
                </a:cxn>
                <a:cxn ang="0">
                  <a:pos x="T2" y="T3"/>
                </a:cxn>
                <a:cxn ang="0">
                  <a:pos x="T4" y="T5"/>
                </a:cxn>
                <a:cxn ang="0">
                  <a:pos x="T6" y="T7"/>
                </a:cxn>
                <a:cxn ang="0">
                  <a:pos x="T8" y="T9"/>
                </a:cxn>
                <a:cxn ang="0">
                  <a:pos x="T10" y="T11"/>
                </a:cxn>
              </a:cxnLst>
              <a:rect l="0" t="0" r="r" b="b"/>
              <a:pathLst>
                <a:path w="1524" h="529">
                  <a:moveTo>
                    <a:pt x="1524" y="0"/>
                  </a:moveTo>
                  <a:lnTo>
                    <a:pt x="1524" y="88"/>
                  </a:lnTo>
                  <a:lnTo>
                    <a:pt x="762" y="529"/>
                  </a:lnTo>
                  <a:lnTo>
                    <a:pt x="0" y="88"/>
                  </a:lnTo>
                  <a:lnTo>
                    <a:pt x="0" y="0"/>
                  </a:lnTo>
                  <a:lnTo>
                    <a:pt x="1524" y="0"/>
                  </a:lnTo>
                  <a:close/>
                </a:path>
              </a:pathLst>
            </a:custGeom>
            <a:grpFill/>
            <a:ln>
              <a:gradFill>
                <a:gsLst>
                  <a:gs pos="0">
                    <a:schemeClr val="accent1">
                      <a:lumMod val="5000"/>
                      <a:lumOff val="95000"/>
                      <a:alpha val="5000"/>
                    </a:schemeClr>
                  </a:gs>
                  <a:gs pos="100000">
                    <a:schemeClr val="accent1">
                      <a:lumMod val="30000"/>
                      <a:lumOff val="70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86" name="Freeform 1171"/>
            <p:cNvSpPr/>
            <p:nvPr/>
          </p:nvSpPr>
          <p:spPr bwMode="auto">
            <a:xfrm>
              <a:off x="6469765" y="3307349"/>
              <a:ext cx="3162085" cy="1825876"/>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close/>
                </a:path>
              </a:pathLst>
            </a:custGeom>
            <a:grpFill/>
            <a:ln>
              <a:gradFill>
                <a:gsLst>
                  <a:gs pos="0">
                    <a:schemeClr val="accent1">
                      <a:lumMod val="5000"/>
                      <a:lumOff val="95000"/>
                      <a:alpha val="5000"/>
                    </a:schemeClr>
                  </a:gs>
                  <a:gs pos="100000">
                    <a:schemeClr val="accent1">
                      <a:lumMod val="30000"/>
                      <a:lumOff val="70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125" name="Group 229"/>
          <p:cNvGrpSpPr/>
          <p:nvPr/>
        </p:nvGrpSpPr>
        <p:grpSpPr>
          <a:xfrm>
            <a:off x="1196608" y="3105719"/>
            <a:ext cx="1877152" cy="1003799"/>
            <a:chOff x="8544544" y="2453376"/>
            <a:chExt cx="1399555" cy="748405"/>
          </a:xfrm>
          <a:noFill/>
        </p:grpSpPr>
        <p:grpSp>
          <p:nvGrpSpPr>
            <p:cNvPr id="227" name="Group 215"/>
            <p:cNvGrpSpPr/>
            <p:nvPr/>
          </p:nvGrpSpPr>
          <p:grpSpPr>
            <a:xfrm>
              <a:off x="9508378" y="2707965"/>
              <a:ext cx="435721" cy="493816"/>
              <a:chOff x="4728581" y="3825959"/>
              <a:chExt cx="435721" cy="493816"/>
            </a:xfrm>
            <a:grpFill/>
          </p:grpSpPr>
          <p:cxnSp>
            <p:nvCxnSpPr>
              <p:cNvPr id="231" name="Straight Connector 216"/>
              <p:cNvCxnSpPr/>
              <p:nvPr/>
            </p:nvCxnSpPr>
            <p:spPr>
              <a:xfrm flipV="1">
                <a:off x="4730657" y="3825959"/>
                <a:ext cx="433645" cy="246908"/>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cxnSp>
            <p:nvCxnSpPr>
              <p:cNvPr id="232" name="Straight Connector 217"/>
              <p:cNvCxnSpPr/>
              <p:nvPr/>
            </p:nvCxnSpPr>
            <p:spPr>
              <a:xfrm>
                <a:off x="4728581" y="4070792"/>
                <a:ext cx="433647" cy="248983"/>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grpSp>
        <p:grpSp>
          <p:nvGrpSpPr>
            <p:cNvPr id="228" name="Group 228"/>
            <p:cNvGrpSpPr/>
            <p:nvPr/>
          </p:nvGrpSpPr>
          <p:grpSpPr>
            <a:xfrm>
              <a:off x="8544544" y="2453376"/>
              <a:ext cx="1168825" cy="385925"/>
              <a:chOff x="8547719" y="2456551"/>
              <a:chExt cx="1168825" cy="385925"/>
            </a:xfrm>
            <a:grpFill/>
          </p:grpSpPr>
          <p:cxnSp>
            <p:nvCxnSpPr>
              <p:cNvPr id="229" name="Straight Connector 224"/>
              <p:cNvCxnSpPr/>
              <p:nvPr/>
            </p:nvCxnSpPr>
            <p:spPr>
              <a:xfrm flipH="1" flipV="1">
                <a:off x="9011092" y="2456552"/>
                <a:ext cx="705452" cy="385924"/>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cxnSp>
            <p:nvCxnSpPr>
              <p:cNvPr id="230" name="Straight Connector 225"/>
              <p:cNvCxnSpPr/>
              <p:nvPr/>
            </p:nvCxnSpPr>
            <p:spPr>
              <a:xfrm flipH="1">
                <a:off x="8547719" y="2456551"/>
                <a:ext cx="463373" cy="298535"/>
              </a:xfrm>
              <a:prstGeom prst="line">
                <a:avLst/>
              </a:prstGeom>
              <a:grpFill/>
              <a:ln w="3810" cap="flat" cmpd="sng" algn="ctr">
                <a:gradFill>
                  <a:gsLst>
                    <a:gs pos="0">
                      <a:schemeClr val="accent1">
                        <a:lumMod val="5000"/>
                        <a:lumOff val="95000"/>
                        <a:alpha val="15000"/>
                      </a:schemeClr>
                    </a:gs>
                    <a:gs pos="100000">
                      <a:schemeClr val="accent1">
                        <a:lumMod val="45000"/>
                        <a:lumOff val="55000"/>
                        <a:alpha val="15000"/>
                      </a:schemeClr>
                    </a:gs>
                  </a:gsLst>
                  <a:lin ang="5400000" scaled="1"/>
                </a:gradFill>
                <a:prstDash val="solid"/>
                <a:miter lim="800000"/>
              </a:ln>
              <a:effectLst/>
            </p:spPr>
          </p:cxnSp>
        </p:grpSp>
      </p:grpSp>
      <p:grpSp>
        <p:nvGrpSpPr>
          <p:cNvPr id="126" name="Group 9"/>
          <p:cNvGrpSpPr/>
          <p:nvPr/>
        </p:nvGrpSpPr>
        <p:grpSpPr>
          <a:xfrm>
            <a:off x="-1665325" y="3995568"/>
            <a:ext cx="3264345" cy="2123355"/>
            <a:chOff x="6837017" y="3350938"/>
            <a:chExt cx="2433813" cy="1583129"/>
          </a:xfrm>
          <a:noFill/>
        </p:grpSpPr>
        <p:sp>
          <p:nvSpPr>
            <p:cNvPr id="218" name="Freeform 1176"/>
            <p:cNvSpPr/>
            <p:nvPr/>
          </p:nvSpPr>
          <p:spPr bwMode="auto">
            <a:xfrm>
              <a:off x="6837017" y="3527304"/>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9" name="Freeform 1178"/>
            <p:cNvSpPr/>
            <p:nvPr/>
          </p:nvSpPr>
          <p:spPr bwMode="auto">
            <a:xfrm>
              <a:off x="6837017" y="3350940"/>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0" name="Freeform 1179"/>
            <p:cNvSpPr/>
            <p:nvPr/>
          </p:nvSpPr>
          <p:spPr bwMode="auto">
            <a:xfrm>
              <a:off x="6837017" y="3350938"/>
              <a:ext cx="2433811" cy="1406761"/>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221" name="Freeform 1186"/>
            <p:cNvSpPr/>
            <p:nvPr/>
          </p:nvSpPr>
          <p:spPr bwMode="auto">
            <a:xfrm>
              <a:off x="8050811"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2" name="Freeform 1187"/>
            <p:cNvSpPr/>
            <p:nvPr/>
          </p:nvSpPr>
          <p:spPr bwMode="auto">
            <a:xfrm>
              <a:off x="8050812"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3" name="Freeform 1188"/>
            <p:cNvSpPr/>
            <p:nvPr/>
          </p:nvSpPr>
          <p:spPr bwMode="auto">
            <a:xfrm>
              <a:off x="6837017" y="4053285"/>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4" name="Freeform 1189"/>
            <p:cNvSpPr/>
            <p:nvPr/>
          </p:nvSpPr>
          <p:spPr bwMode="auto">
            <a:xfrm>
              <a:off x="6837019" y="4056396"/>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5" name="Freeform 1190"/>
            <p:cNvSpPr/>
            <p:nvPr/>
          </p:nvSpPr>
          <p:spPr bwMode="auto">
            <a:xfrm>
              <a:off x="9249829" y="4045779"/>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26" name="Freeform 1191"/>
            <p:cNvSpPr/>
            <p:nvPr/>
          </p:nvSpPr>
          <p:spPr bwMode="auto">
            <a:xfrm>
              <a:off x="9250076" y="4045998"/>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128" name="Group 58"/>
          <p:cNvGrpSpPr/>
          <p:nvPr/>
        </p:nvGrpSpPr>
        <p:grpSpPr>
          <a:xfrm>
            <a:off x="-1449576" y="2334169"/>
            <a:ext cx="2850515" cy="3342264"/>
            <a:chOff x="6990252" y="2191075"/>
            <a:chExt cx="2125268" cy="2491912"/>
          </a:xfrm>
          <a:noFill/>
        </p:grpSpPr>
        <p:sp>
          <p:nvSpPr>
            <p:cNvPr id="129" name="Freeform 1181"/>
            <p:cNvSpPr/>
            <p:nvPr/>
          </p:nvSpPr>
          <p:spPr bwMode="auto">
            <a:xfrm>
              <a:off x="7565296" y="3772123"/>
              <a:ext cx="975184" cy="564362"/>
            </a:xfrm>
            <a:custGeom>
              <a:avLst/>
              <a:gdLst>
                <a:gd name="T0" fmla="*/ 234 w 470"/>
                <a:gd name="T1" fmla="*/ 272 h 272"/>
                <a:gd name="T2" fmla="*/ 0 w 470"/>
                <a:gd name="T3" fmla="*/ 137 h 272"/>
                <a:gd name="T4" fmla="*/ 234 w 470"/>
                <a:gd name="T5" fmla="*/ 0 h 272"/>
                <a:gd name="T6" fmla="*/ 470 w 470"/>
                <a:gd name="T7" fmla="*/ 137 h 272"/>
                <a:gd name="T8" fmla="*/ 234 w 470"/>
                <a:gd name="T9" fmla="*/ 272 h 272"/>
              </a:gdLst>
              <a:ahLst/>
              <a:cxnLst>
                <a:cxn ang="0">
                  <a:pos x="T0" y="T1"/>
                </a:cxn>
                <a:cxn ang="0">
                  <a:pos x="T2" y="T3"/>
                </a:cxn>
                <a:cxn ang="0">
                  <a:pos x="T4" y="T5"/>
                </a:cxn>
                <a:cxn ang="0">
                  <a:pos x="T6" y="T7"/>
                </a:cxn>
                <a:cxn ang="0">
                  <a:pos x="T8" y="T9"/>
                </a:cxn>
              </a:cxnLst>
              <a:rect l="0" t="0" r="r" b="b"/>
              <a:pathLst>
                <a:path w="470" h="272">
                  <a:moveTo>
                    <a:pt x="234" y="272"/>
                  </a:moveTo>
                  <a:lnTo>
                    <a:pt x="0" y="137"/>
                  </a:lnTo>
                  <a:lnTo>
                    <a:pt x="234" y="0"/>
                  </a:lnTo>
                  <a:lnTo>
                    <a:pt x="470" y="137"/>
                  </a:lnTo>
                  <a:lnTo>
                    <a:pt x="234" y="272"/>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0" name="Freeform 1182"/>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1" name="Freeform 1183"/>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2" name="Freeform 1185"/>
            <p:cNvSpPr/>
            <p:nvPr/>
          </p:nvSpPr>
          <p:spPr bwMode="auto">
            <a:xfrm>
              <a:off x="7565296" y="3772123"/>
              <a:ext cx="975184" cy="294630"/>
            </a:xfrm>
            <a:custGeom>
              <a:avLst/>
              <a:gdLst>
                <a:gd name="T0" fmla="*/ 234 w 470"/>
                <a:gd name="T1" fmla="*/ 0 h 142"/>
                <a:gd name="T2" fmla="*/ 0 w 470"/>
                <a:gd name="T3" fmla="*/ 137 h 142"/>
                <a:gd name="T4" fmla="*/ 12 w 470"/>
                <a:gd name="T5" fmla="*/ 142 h 142"/>
                <a:gd name="T6" fmla="*/ 234 w 470"/>
                <a:gd name="T7" fmla="*/ 14 h 142"/>
                <a:gd name="T8" fmla="*/ 458 w 470"/>
                <a:gd name="T9" fmla="*/ 142 h 142"/>
                <a:gd name="T10" fmla="*/ 470 w 470"/>
                <a:gd name="T11" fmla="*/ 137 h 142"/>
                <a:gd name="T12" fmla="*/ 234 w 470"/>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70" h="142">
                  <a:moveTo>
                    <a:pt x="234" y="0"/>
                  </a:moveTo>
                  <a:lnTo>
                    <a:pt x="0" y="137"/>
                  </a:lnTo>
                  <a:lnTo>
                    <a:pt x="12" y="142"/>
                  </a:lnTo>
                  <a:lnTo>
                    <a:pt x="234" y="14"/>
                  </a:lnTo>
                  <a:lnTo>
                    <a:pt x="458" y="142"/>
                  </a:lnTo>
                  <a:lnTo>
                    <a:pt x="470" y="137"/>
                  </a:lnTo>
                  <a:lnTo>
                    <a:pt x="234"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3" name="Freeform 1233"/>
            <p:cNvSpPr/>
            <p:nvPr/>
          </p:nvSpPr>
          <p:spPr bwMode="auto">
            <a:xfrm>
              <a:off x="7756183" y="3274157"/>
              <a:ext cx="593410" cy="180513"/>
            </a:xfrm>
            <a:custGeom>
              <a:avLst/>
              <a:gdLst>
                <a:gd name="T0" fmla="*/ 142 w 286"/>
                <a:gd name="T1" fmla="*/ 80 h 87"/>
                <a:gd name="T2" fmla="*/ 8 w 286"/>
                <a:gd name="T3" fmla="*/ 0 h 87"/>
                <a:gd name="T4" fmla="*/ 0 w 286"/>
                <a:gd name="T5" fmla="*/ 4 h 87"/>
                <a:gd name="T6" fmla="*/ 142 w 286"/>
                <a:gd name="T7" fmla="*/ 87 h 87"/>
                <a:gd name="T8" fmla="*/ 286 w 286"/>
                <a:gd name="T9" fmla="*/ 4 h 87"/>
                <a:gd name="T10" fmla="*/ 279 w 286"/>
                <a:gd name="T11" fmla="*/ 0 h 87"/>
                <a:gd name="T12" fmla="*/ 142 w 286"/>
                <a:gd name="T13" fmla="*/ 80 h 87"/>
              </a:gdLst>
              <a:ahLst/>
              <a:cxnLst>
                <a:cxn ang="0">
                  <a:pos x="T0" y="T1"/>
                </a:cxn>
                <a:cxn ang="0">
                  <a:pos x="T2" y="T3"/>
                </a:cxn>
                <a:cxn ang="0">
                  <a:pos x="T4" y="T5"/>
                </a:cxn>
                <a:cxn ang="0">
                  <a:pos x="T6" y="T7"/>
                </a:cxn>
                <a:cxn ang="0">
                  <a:pos x="T8" y="T9"/>
                </a:cxn>
                <a:cxn ang="0">
                  <a:pos x="T10" y="T11"/>
                </a:cxn>
                <a:cxn ang="0">
                  <a:pos x="T12" y="T13"/>
                </a:cxn>
              </a:cxnLst>
              <a:rect l="0" t="0" r="r" b="b"/>
              <a:pathLst>
                <a:path w="286" h="87">
                  <a:moveTo>
                    <a:pt x="142" y="80"/>
                  </a:moveTo>
                  <a:lnTo>
                    <a:pt x="8" y="0"/>
                  </a:lnTo>
                  <a:lnTo>
                    <a:pt x="0" y="4"/>
                  </a:lnTo>
                  <a:lnTo>
                    <a:pt x="142" y="87"/>
                  </a:lnTo>
                  <a:lnTo>
                    <a:pt x="286" y="4"/>
                  </a:lnTo>
                  <a:lnTo>
                    <a:pt x="279" y="0"/>
                  </a:lnTo>
                  <a:lnTo>
                    <a:pt x="142" y="80"/>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4" name="Freeform 1234"/>
            <p:cNvSpPr/>
            <p:nvPr/>
          </p:nvSpPr>
          <p:spPr bwMode="auto">
            <a:xfrm>
              <a:off x="8137958" y="3483717"/>
              <a:ext cx="593410" cy="514565"/>
            </a:xfrm>
            <a:custGeom>
              <a:avLst/>
              <a:gdLst>
                <a:gd name="T0" fmla="*/ 144 w 286"/>
                <a:gd name="T1" fmla="*/ 83 h 248"/>
                <a:gd name="T2" fmla="*/ 0 w 286"/>
                <a:gd name="T3" fmla="*/ 0 h 248"/>
                <a:gd name="T4" fmla="*/ 0 w 286"/>
                <a:gd name="T5" fmla="*/ 165 h 248"/>
                <a:gd name="T6" fmla="*/ 144 w 286"/>
                <a:gd name="T7" fmla="*/ 248 h 248"/>
                <a:gd name="T8" fmla="*/ 286 w 286"/>
                <a:gd name="T9" fmla="*/ 165 h 248"/>
                <a:gd name="T10" fmla="*/ 286 w 286"/>
                <a:gd name="T11" fmla="*/ 0 h 248"/>
                <a:gd name="T12" fmla="*/ 144 w 286"/>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4" y="83"/>
                  </a:moveTo>
                  <a:lnTo>
                    <a:pt x="0" y="0"/>
                  </a:lnTo>
                  <a:lnTo>
                    <a:pt x="0" y="165"/>
                  </a:lnTo>
                  <a:lnTo>
                    <a:pt x="144" y="248"/>
                  </a:lnTo>
                  <a:lnTo>
                    <a:pt x="286" y="165"/>
                  </a:lnTo>
                  <a:lnTo>
                    <a:pt x="286" y="0"/>
                  </a:lnTo>
                  <a:lnTo>
                    <a:pt x="144"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5" name="Freeform 1235"/>
            <p:cNvSpPr/>
            <p:nvPr/>
          </p:nvSpPr>
          <p:spPr bwMode="auto">
            <a:xfrm>
              <a:off x="8137958" y="3483717"/>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6" name="Freeform 1236"/>
            <p:cNvSpPr/>
            <p:nvPr/>
          </p:nvSpPr>
          <p:spPr bwMode="auto">
            <a:xfrm>
              <a:off x="8436738" y="3483717"/>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7" name="Freeform 1237"/>
            <p:cNvSpPr/>
            <p:nvPr/>
          </p:nvSpPr>
          <p:spPr bwMode="auto">
            <a:xfrm>
              <a:off x="8137958" y="3317728"/>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8" name="Freeform 1238"/>
            <p:cNvSpPr/>
            <p:nvPr/>
          </p:nvSpPr>
          <p:spPr bwMode="auto">
            <a:xfrm>
              <a:off x="8137958" y="3494093"/>
              <a:ext cx="593410" cy="176364"/>
            </a:xfrm>
            <a:custGeom>
              <a:avLst/>
              <a:gdLst>
                <a:gd name="T0" fmla="*/ 144 w 286"/>
                <a:gd name="T1" fmla="*/ 78 h 85"/>
                <a:gd name="T2" fmla="*/ 8 w 286"/>
                <a:gd name="T3" fmla="*/ 0 h 85"/>
                <a:gd name="T4" fmla="*/ 0 w 286"/>
                <a:gd name="T5" fmla="*/ 2 h 85"/>
                <a:gd name="T6" fmla="*/ 144 w 286"/>
                <a:gd name="T7" fmla="*/ 85 h 85"/>
                <a:gd name="T8" fmla="*/ 286 w 286"/>
                <a:gd name="T9" fmla="*/ 2 h 85"/>
                <a:gd name="T10" fmla="*/ 279 w 286"/>
                <a:gd name="T11" fmla="*/ 0 h 85"/>
                <a:gd name="T12" fmla="*/ 144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4" y="78"/>
                  </a:moveTo>
                  <a:lnTo>
                    <a:pt x="8" y="0"/>
                  </a:lnTo>
                  <a:lnTo>
                    <a:pt x="0" y="2"/>
                  </a:lnTo>
                  <a:lnTo>
                    <a:pt x="144" y="85"/>
                  </a:lnTo>
                  <a:lnTo>
                    <a:pt x="286" y="2"/>
                  </a:lnTo>
                  <a:lnTo>
                    <a:pt x="279" y="0"/>
                  </a:lnTo>
                  <a:lnTo>
                    <a:pt x="144"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39" name="Freeform 1240"/>
            <p:cNvSpPr/>
            <p:nvPr/>
          </p:nvSpPr>
          <p:spPr bwMode="auto">
            <a:xfrm>
              <a:off x="8525957" y="3703652"/>
              <a:ext cx="292557" cy="510415"/>
            </a:xfrm>
            <a:custGeom>
              <a:avLst/>
              <a:gdLst>
                <a:gd name="T0" fmla="*/ 141 w 141"/>
                <a:gd name="T1" fmla="*/ 246 h 246"/>
                <a:gd name="T2" fmla="*/ 0 w 141"/>
                <a:gd name="T3" fmla="*/ 165 h 246"/>
                <a:gd name="T4" fmla="*/ 0 w 141"/>
                <a:gd name="T5" fmla="*/ 0 h 246"/>
                <a:gd name="T6" fmla="*/ 141 w 141"/>
                <a:gd name="T7" fmla="*/ 83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5"/>
                  </a:lnTo>
                  <a:lnTo>
                    <a:pt x="0" y="0"/>
                  </a:lnTo>
                  <a:lnTo>
                    <a:pt x="141" y="83"/>
                  </a:lnTo>
                  <a:lnTo>
                    <a:pt x="141"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0" name="Freeform 1241"/>
            <p:cNvSpPr/>
            <p:nvPr/>
          </p:nvSpPr>
          <p:spPr bwMode="auto">
            <a:xfrm>
              <a:off x="8818512" y="3701748"/>
              <a:ext cx="294631" cy="510415"/>
            </a:xfrm>
            <a:custGeom>
              <a:avLst/>
              <a:gdLst>
                <a:gd name="T0" fmla="*/ 142 w 142"/>
                <a:gd name="T1" fmla="*/ 165 h 246"/>
                <a:gd name="T2" fmla="*/ 0 w 142"/>
                <a:gd name="T3" fmla="*/ 246 h 246"/>
                <a:gd name="T4" fmla="*/ 0 w 142"/>
                <a:gd name="T5" fmla="*/ 83 h 246"/>
                <a:gd name="T6" fmla="*/ 142 w 142"/>
                <a:gd name="T7" fmla="*/ 0 h 246"/>
                <a:gd name="T8" fmla="*/ 142 w 142"/>
                <a:gd name="T9" fmla="*/ 165 h 246"/>
              </a:gdLst>
              <a:ahLst/>
              <a:cxnLst>
                <a:cxn ang="0">
                  <a:pos x="T0" y="T1"/>
                </a:cxn>
                <a:cxn ang="0">
                  <a:pos x="T2" y="T3"/>
                </a:cxn>
                <a:cxn ang="0">
                  <a:pos x="T4" y="T5"/>
                </a:cxn>
                <a:cxn ang="0">
                  <a:pos x="T6" y="T7"/>
                </a:cxn>
                <a:cxn ang="0">
                  <a:pos x="T8" y="T9"/>
                </a:cxn>
              </a:cxnLst>
              <a:rect l="0" t="0" r="r" b="b"/>
              <a:pathLst>
                <a:path w="142" h="246">
                  <a:moveTo>
                    <a:pt x="142" y="165"/>
                  </a:moveTo>
                  <a:lnTo>
                    <a:pt x="0" y="246"/>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141" name="Freeform 1242"/>
            <p:cNvSpPr/>
            <p:nvPr/>
          </p:nvSpPr>
          <p:spPr bwMode="auto">
            <a:xfrm>
              <a:off x="8525957" y="3533514"/>
              <a:ext cx="587186" cy="342352"/>
            </a:xfrm>
            <a:custGeom>
              <a:avLst/>
              <a:gdLst>
                <a:gd name="T0" fmla="*/ 141 w 283"/>
                <a:gd name="T1" fmla="*/ 165 h 165"/>
                <a:gd name="T2" fmla="*/ 0 w 283"/>
                <a:gd name="T3" fmla="*/ 82 h 165"/>
                <a:gd name="T4" fmla="*/ 141 w 283"/>
                <a:gd name="T5" fmla="*/ 0 h 165"/>
                <a:gd name="T6" fmla="*/ 283 w 283"/>
                <a:gd name="T7" fmla="*/ 82 h 165"/>
                <a:gd name="T8" fmla="*/ 141 w 283"/>
                <a:gd name="T9" fmla="*/ 165 h 165"/>
              </a:gdLst>
              <a:ahLst/>
              <a:cxnLst>
                <a:cxn ang="0">
                  <a:pos x="T0" y="T1"/>
                </a:cxn>
                <a:cxn ang="0">
                  <a:pos x="T2" y="T3"/>
                </a:cxn>
                <a:cxn ang="0">
                  <a:pos x="T4" y="T5"/>
                </a:cxn>
                <a:cxn ang="0">
                  <a:pos x="T6" y="T7"/>
                </a:cxn>
                <a:cxn ang="0">
                  <a:pos x="T8" y="T9"/>
                </a:cxn>
              </a:cxnLst>
              <a:rect l="0" t="0" r="r" b="b"/>
              <a:pathLst>
                <a:path w="283" h="165">
                  <a:moveTo>
                    <a:pt x="141" y="165"/>
                  </a:moveTo>
                  <a:lnTo>
                    <a:pt x="0" y="82"/>
                  </a:lnTo>
                  <a:lnTo>
                    <a:pt x="141" y="0"/>
                  </a:lnTo>
                  <a:lnTo>
                    <a:pt x="283" y="82"/>
                  </a:lnTo>
                  <a:lnTo>
                    <a:pt x="141"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2" name="Freeform 1244"/>
            <p:cNvSpPr/>
            <p:nvPr/>
          </p:nvSpPr>
          <p:spPr bwMode="auto">
            <a:xfrm>
              <a:off x="7374409" y="3498242"/>
              <a:ext cx="589260" cy="514565"/>
            </a:xfrm>
            <a:custGeom>
              <a:avLst/>
              <a:gdLst>
                <a:gd name="T0" fmla="*/ 142 w 284"/>
                <a:gd name="T1" fmla="*/ 83 h 248"/>
                <a:gd name="T2" fmla="*/ 0 w 284"/>
                <a:gd name="T3" fmla="*/ 0 h 248"/>
                <a:gd name="T4" fmla="*/ 0 w 284"/>
                <a:gd name="T5" fmla="*/ 165 h 248"/>
                <a:gd name="T6" fmla="*/ 142 w 284"/>
                <a:gd name="T7" fmla="*/ 248 h 248"/>
                <a:gd name="T8" fmla="*/ 284 w 284"/>
                <a:gd name="T9" fmla="*/ 165 h 248"/>
                <a:gd name="T10" fmla="*/ 284 w 284"/>
                <a:gd name="T11" fmla="*/ 0 h 248"/>
                <a:gd name="T12" fmla="*/ 142 w 284"/>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4" h="248">
                  <a:moveTo>
                    <a:pt x="142" y="83"/>
                  </a:moveTo>
                  <a:lnTo>
                    <a:pt x="0" y="0"/>
                  </a:lnTo>
                  <a:lnTo>
                    <a:pt x="0" y="165"/>
                  </a:lnTo>
                  <a:lnTo>
                    <a:pt x="142" y="248"/>
                  </a:lnTo>
                  <a:lnTo>
                    <a:pt x="284" y="165"/>
                  </a:lnTo>
                  <a:lnTo>
                    <a:pt x="284" y="0"/>
                  </a:lnTo>
                  <a:lnTo>
                    <a:pt x="142"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3" name="Freeform 1245"/>
            <p:cNvSpPr/>
            <p:nvPr/>
          </p:nvSpPr>
          <p:spPr bwMode="auto">
            <a:xfrm>
              <a:off x="7374409" y="3498242"/>
              <a:ext cx="294631"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4" name="Freeform 1246"/>
            <p:cNvSpPr/>
            <p:nvPr/>
          </p:nvSpPr>
          <p:spPr bwMode="auto">
            <a:xfrm>
              <a:off x="7669039" y="3498242"/>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5" name="Freeform 1247"/>
            <p:cNvSpPr/>
            <p:nvPr/>
          </p:nvSpPr>
          <p:spPr bwMode="auto">
            <a:xfrm>
              <a:off x="7374409" y="3332253"/>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6" name="Freeform 1248"/>
            <p:cNvSpPr/>
            <p:nvPr/>
          </p:nvSpPr>
          <p:spPr bwMode="auto">
            <a:xfrm>
              <a:off x="7374409" y="3508616"/>
              <a:ext cx="589260" cy="176364"/>
            </a:xfrm>
            <a:custGeom>
              <a:avLst/>
              <a:gdLst>
                <a:gd name="T0" fmla="*/ 142 w 284"/>
                <a:gd name="T1" fmla="*/ 78 h 85"/>
                <a:gd name="T2" fmla="*/ 5 w 284"/>
                <a:gd name="T3" fmla="*/ 0 h 85"/>
                <a:gd name="T4" fmla="*/ 0 w 284"/>
                <a:gd name="T5" fmla="*/ 2 h 85"/>
                <a:gd name="T6" fmla="*/ 142 w 284"/>
                <a:gd name="T7" fmla="*/ 85 h 85"/>
                <a:gd name="T8" fmla="*/ 284 w 284"/>
                <a:gd name="T9" fmla="*/ 2 h 85"/>
                <a:gd name="T10" fmla="*/ 279 w 284"/>
                <a:gd name="T11" fmla="*/ 0 h 85"/>
                <a:gd name="T12" fmla="*/ 142 w 284"/>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4" h="85">
                  <a:moveTo>
                    <a:pt x="142" y="78"/>
                  </a:moveTo>
                  <a:lnTo>
                    <a:pt x="5" y="0"/>
                  </a:lnTo>
                  <a:lnTo>
                    <a:pt x="0" y="2"/>
                  </a:lnTo>
                  <a:lnTo>
                    <a:pt x="142" y="85"/>
                  </a:lnTo>
                  <a:lnTo>
                    <a:pt x="284" y="2"/>
                  </a:lnTo>
                  <a:lnTo>
                    <a:pt x="279" y="0"/>
                  </a:lnTo>
                  <a:lnTo>
                    <a:pt x="142"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7" name="Freeform 1250"/>
            <p:cNvSpPr/>
            <p:nvPr/>
          </p:nvSpPr>
          <p:spPr bwMode="auto">
            <a:xfrm>
              <a:off x="7756183" y="3718178"/>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8" name="Freeform 1253"/>
            <p:cNvSpPr/>
            <p:nvPr/>
          </p:nvSpPr>
          <p:spPr bwMode="auto">
            <a:xfrm>
              <a:off x="7756183" y="3728550"/>
              <a:ext cx="593410" cy="176364"/>
            </a:xfrm>
            <a:custGeom>
              <a:avLst/>
              <a:gdLst>
                <a:gd name="T0" fmla="*/ 142 w 286"/>
                <a:gd name="T1" fmla="*/ 78 h 85"/>
                <a:gd name="T2" fmla="*/ 8 w 286"/>
                <a:gd name="T3" fmla="*/ 0 h 85"/>
                <a:gd name="T4" fmla="*/ 0 w 286"/>
                <a:gd name="T5" fmla="*/ 2 h 85"/>
                <a:gd name="T6" fmla="*/ 142 w 286"/>
                <a:gd name="T7" fmla="*/ 85 h 85"/>
                <a:gd name="T8" fmla="*/ 286 w 286"/>
                <a:gd name="T9" fmla="*/ 2 h 85"/>
                <a:gd name="T10" fmla="*/ 279 w 286"/>
                <a:gd name="T11" fmla="*/ 0 h 85"/>
                <a:gd name="T12" fmla="*/ 142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2" y="78"/>
                  </a:moveTo>
                  <a:lnTo>
                    <a:pt x="8" y="0"/>
                  </a:lnTo>
                  <a:lnTo>
                    <a:pt x="0" y="2"/>
                  </a:lnTo>
                  <a:lnTo>
                    <a:pt x="142" y="85"/>
                  </a:lnTo>
                  <a:lnTo>
                    <a:pt x="286" y="2"/>
                  </a:lnTo>
                  <a:lnTo>
                    <a:pt x="279" y="0"/>
                  </a:lnTo>
                  <a:lnTo>
                    <a:pt x="142" y="78"/>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49" name="Freeform 1255"/>
            <p:cNvSpPr/>
            <p:nvPr/>
          </p:nvSpPr>
          <p:spPr bwMode="auto">
            <a:xfrm>
              <a:off x="8137958" y="3940186"/>
              <a:ext cx="298780" cy="508341"/>
            </a:xfrm>
            <a:custGeom>
              <a:avLst/>
              <a:gdLst>
                <a:gd name="T0" fmla="*/ 144 w 144"/>
                <a:gd name="T1" fmla="*/ 245 h 245"/>
                <a:gd name="T2" fmla="*/ 0 w 144"/>
                <a:gd name="T3" fmla="*/ 162 h 245"/>
                <a:gd name="T4" fmla="*/ 0 w 144"/>
                <a:gd name="T5" fmla="*/ 0 h 245"/>
                <a:gd name="T6" fmla="*/ 144 w 144"/>
                <a:gd name="T7" fmla="*/ 82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2"/>
                  </a:lnTo>
                  <a:lnTo>
                    <a:pt x="0" y="0"/>
                  </a:lnTo>
                  <a:lnTo>
                    <a:pt x="144" y="82"/>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0" name="Freeform 1256"/>
            <p:cNvSpPr/>
            <p:nvPr/>
          </p:nvSpPr>
          <p:spPr bwMode="auto">
            <a:xfrm>
              <a:off x="8436738" y="3938283"/>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1" name="Freeform 1257"/>
            <p:cNvSpPr/>
            <p:nvPr/>
          </p:nvSpPr>
          <p:spPr bwMode="auto">
            <a:xfrm>
              <a:off x="8137958" y="3767974"/>
              <a:ext cx="593410" cy="342352"/>
            </a:xfrm>
            <a:custGeom>
              <a:avLst/>
              <a:gdLst>
                <a:gd name="T0" fmla="*/ 144 w 286"/>
                <a:gd name="T1" fmla="*/ 165 h 165"/>
                <a:gd name="T2" fmla="*/ 0 w 286"/>
                <a:gd name="T3" fmla="*/ 83 h 165"/>
                <a:gd name="T4" fmla="*/ 144 w 286"/>
                <a:gd name="T5" fmla="*/ 0 h 165"/>
                <a:gd name="T6" fmla="*/ 286 w 286"/>
                <a:gd name="T7" fmla="*/ 83 h 165"/>
                <a:gd name="T8" fmla="*/ 144 w 286"/>
                <a:gd name="T9" fmla="*/ 165 h 165"/>
              </a:gdLst>
              <a:ahLst/>
              <a:cxnLst>
                <a:cxn ang="0">
                  <a:pos x="T0" y="T1"/>
                </a:cxn>
                <a:cxn ang="0">
                  <a:pos x="T2" y="T3"/>
                </a:cxn>
                <a:cxn ang="0">
                  <a:pos x="T4" y="T5"/>
                </a:cxn>
                <a:cxn ang="0">
                  <a:pos x="T6" y="T7"/>
                </a:cxn>
                <a:cxn ang="0">
                  <a:pos x="T8" y="T9"/>
                </a:cxn>
              </a:cxnLst>
              <a:rect l="0" t="0" r="r" b="b"/>
              <a:pathLst>
                <a:path w="286" h="165">
                  <a:moveTo>
                    <a:pt x="144" y="165"/>
                  </a:moveTo>
                  <a:lnTo>
                    <a:pt x="0" y="83"/>
                  </a:lnTo>
                  <a:lnTo>
                    <a:pt x="144" y="0"/>
                  </a:lnTo>
                  <a:lnTo>
                    <a:pt x="286" y="83"/>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2" name="Freeform 1260"/>
            <p:cNvSpPr/>
            <p:nvPr/>
          </p:nvSpPr>
          <p:spPr bwMode="auto">
            <a:xfrm>
              <a:off x="6992634" y="3733737"/>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3" name="Freeform 1261"/>
            <p:cNvSpPr/>
            <p:nvPr/>
          </p:nvSpPr>
          <p:spPr bwMode="auto">
            <a:xfrm>
              <a:off x="7287265" y="3732701"/>
              <a:ext cx="292557" cy="510415"/>
            </a:xfrm>
            <a:custGeom>
              <a:avLst/>
              <a:gdLst>
                <a:gd name="T0" fmla="*/ 141 w 141"/>
                <a:gd name="T1" fmla="*/ 166 h 246"/>
                <a:gd name="T2" fmla="*/ 0 w 141"/>
                <a:gd name="T3" fmla="*/ 246 h 246"/>
                <a:gd name="T4" fmla="*/ 0 w 141"/>
                <a:gd name="T5" fmla="*/ 83 h 246"/>
                <a:gd name="T6" fmla="*/ 141 w 141"/>
                <a:gd name="T7" fmla="*/ 0 h 246"/>
                <a:gd name="T8" fmla="*/ 141 w 141"/>
                <a:gd name="T9" fmla="*/ 166 h 246"/>
              </a:gdLst>
              <a:ahLst/>
              <a:cxnLst>
                <a:cxn ang="0">
                  <a:pos x="T0" y="T1"/>
                </a:cxn>
                <a:cxn ang="0">
                  <a:pos x="T2" y="T3"/>
                </a:cxn>
                <a:cxn ang="0">
                  <a:pos x="T4" y="T5"/>
                </a:cxn>
                <a:cxn ang="0">
                  <a:pos x="T6" y="T7"/>
                </a:cxn>
                <a:cxn ang="0">
                  <a:pos x="T8" y="T9"/>
                </a:cxn>
              </a:cxnLst>
              <a:rect l="0" t="0" r="r" b="b"/>
              <a:pathLst>
                <a:path w="141" h="246">
                  <a:moveTo>
                    <a:pt x="141" y="166"/>
                  </a:moveTo>
                  <a:lnTo>
                    <a:pt x="0" y="246"/>
                  </a:lnTo>
                  <a:lnTo>
                    <a:pt x="0" y="83"/>
                  </a:lnTo>
                  <a:lnTo>
                    <a:pt x="141" y="0"/>
                  </a:lnTo>
                  <a:lnTo>
                    <a:pt x="141"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4" name="Freeform 1262"/>
            <p:cNvSpPr/>
            <p:nvPr/>
          </p:nvSpPr>
          <p:spPr bwMode="auto">
            <a:xfrm>
              <a:off x="6990254" y="3562563"/>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5" name="Freeform 1265"/>
            <p:cNvSpPr/>
            <p:nvPr/>
          </p:nvSpPr>
          <p:spPr bwMode="auto">
            <a:xfrm>
              <a:off x="7374409" y="3955749"/>
              <a:ext cx="294631" cy="508341"/>
            </a:xfrm>
            <a:custGeom>
              <a:avLst/>
              <a:gdLst>
                <a:gd name="T0" fmla="*/ 142 w 142"/>
                <a:gd name="T1" fmla="*/ 245 h 245"/>
                <a:gd name="T2" fmla="*/ 0 w 142"/>
                <a:gd name="T3" fmla="*/ 162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2"/>
                  </a:lnTo>
                  <a:lnTo>
                    <a:pt x="0" y="0"/>
                  </a:lnTo>
                  <a:lnTo>
                    <a:pt x="142" y="82"/>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6" name="Freeform 1266"/>
            <p:cNvSpPr/>
            <p:nvPr/>
          </p:nvSpPr>
          <p:spPr bwMode="auto">
            <a:xfrm>
              <a:off x="7669039" y="3954711"/>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7" name="Freeform 1267"/>
            <p:cNvSpPr/>
            <p:nvPr/>
          </p:nvSpPr>
          <p:spPr bwMode="auto">
            <a:xfrm>
              <a:off x="7374409" y="3782498"/>
              <a:ext cx="589260" cy="342352"/>
            </a:xfrm>
            <a:custGeom>
              <a:avLst/>
              <a:gdLst>
                <a:gd name="T0" fmla="*/ 142 w 284"/>
                <a:gd name="T1" fmla="*/ 165 h 165"/>
                <a:gd name="T2" fmla="*/ 0 w 284"/>
                <a:gd name="T3" fmla="*/ 83 h 165"/>
                <a:gd name="T4" fmla="*/ 142 w 284"/>
                <a:gd name="T5" fmla="*/ 0 h 165"/>
                <a:gd name="T6" fmla="*/ 284 w 284"/>
                <a:gd name="T7" fmla="*/ 83 h 165"/>
                <a:gd name="T8" fmla="*/ 142 w 284"/>
                <a:gd name="T9" fmla="*/ 165 h 165"/>
              </a:gdLst>
              <a:ahLst/>
              <a:cxnLst>
                <a:cxn ang="0">
                  <a:pos x="T0" y="T1"/>
                </a:cxn>
                <a:cxn ang="0">
                  <a:pos x="T2" y="T3"/>
                </a:cxn>
                <a:cxn ang="0">
                  <a:pos x="T4" y="T5"/>
                </a:cxn>
                <a:cxn ang="0">
                  <a:pos x="T6" y="T7"/>
                </a:cxn>
                <a:cxn ang="0">
                  <a:pos x="T8" y="T9"/>
                </a:cxn>
              </a:cxnLst>
              <a:rect l="0" t="0" r="r" b="b"/>
              <a:pathLst>
                <a:path w="284" h="165">
                  <a:moveTo>
                    <a:pt x="142" y="165"/>
                  </a:moveTo>
                  <a:lnTo>
                    <a:pt x="0" y="83"/>
                  </a:lnTo>
                  <a:lnTo>
                    <a:pt x="142" y="0"/>
                  </a:lnTo>
                  <a:lnTo>
                    <a:pt x="284" y="83"/>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8" name="Freeform 1270"/>
            <p:cNvSpPr/>
            <p:nvPr/>
          </p:nvSpPr>
          <p:spPr bwMode="auto">
            <a:xfrm>
              <a:off x="7756183" y="4168422"/>
              <a:ext cx="294631" cy="514565"/>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59" name="Freeform 1271"/>
            <p:cNvSpPr/>
            <p:nvPr/>
          </p:nvSpPr>
          <p:spPr bwMode="auto">
            <a:xfrm>
              <a:off x="8050814" y="4166517"/>
              <a:ext cx="298780" cy="514565"/>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0" name="Freeform 1272"/>
            <p:cNvSpPr/>
            <p:nvPr/>
          </p:nvSpPr>
          <p:spPr bwMode="auto">
            <a:xfrm>
              <a:off x="7756183" y="4002433"/>
              <a:ext cx="593410" cy="338204"/>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1" name="Freeform 1274"/>
            <p:cNvSpPr/>
            <p:nvPr/>
          </p:nvSpPr>
          <p:spPr bwMode="auto">
            <a:xfrm>
              <a:off x="7756183" y="2813536"/>
              <a:ext cx="593410" cy="514565"/>
            </a:xfrm>
            <a:custGeom>
              <a:avLst/>
              <a:gdLst>
                <a:gd name="T0" fmla="*/ 142 w 286"/>
                <a:gd name="T1" fmla="*/ 82 h 248"/>
                <a:gd name="T2" fmla="*/ 0 w 286"/>
                <a:gd name="T3" fmla="*/ 0 h 248"/>
                <a:gd name="T4" fmla="*/ 0 w 286"/>
                <a:gd name="T5" fmla="*/ 165 h 248"/>
                <a:gd name="T6" fmla="*/ 142 w 286"/>
                <a:gd name="T7" fmla="*/ 248 h 248"/>
                <a:gd name="T8" fmla="*/ 286 w 286"/>
                <a:gd name="T9" fmla="*/ 165 h 248"/>
                <a:gd name="T10" fmla="*/ 286 w 286"/>
                <a:gd name="T11" fmla="*/ 0 h 248"/>
                <a:gd name="T12" fmla="*/ 142 w 286"/>
                <a:gd name="T13" fmla="*/ 82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2" y="82"/>
                  </a:moveTo>
                  <a:lnTo>
                    <a:pt x="0" y="0"/>
                  </a:lnTo>
                  <a:lnTo>
                    <a:pt x="0" y="165"/>
                  </a:lnTo>
                  <a:lnTo>
                    <a:pt x="142" y="248"/>
                  </a:lnTo>
                  <a:lnTo>
                    <a:pt x="286" y="165"/>
                  </a:lnTo>
                  <a:lnTo>
                    <a:pt x="286" y="0"/>
                  </a:lnTo>
                  <a:lnTo>
                    <a:pt x="142" y="82"/>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2" name="Freeform 1275"/>
            <p:cNvSpPr/>
            <p:nvPr/>
          </p:nvSpPr>
          <p:spPr bwMode="auto">
            <a:xfrm>
              <a:off x="7756183" y="2813536"/>
              <a:ext cx="294631"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3" name="Freeform 1276"/>
            <p:cNvSpPr/>
            <p:nvPr/>
          </p:nvSpPr>
          <p:spPr bwMode="auto">
            <a:xfrm>
              <a:off x="8050814" y="2813536"/>
              <a:ext cx="298780" cy="514565"/>
            </a:xfrm>
            <a:custGeom>
              <a:avLst/>
              <a:gdLst>
                <a:gd name="T0" fmla="*/ 144 w 144"/>
                <a:gd name="T1" fmla="*/ 165 h 248"/>
                <a:gd name="T2" fmla="*/ 0 w 144"/>
                <a:gd name="T3" fmla="*/ 248 h 248"/>
                <a:gd name="T4" fmla="*/ 0 w 144"/>
                <a:gd name="T5" fmla="*/ 82 h 248"/>
                <a:gd name="T6" fmla="*/ 144 w 144"/>
                <a:gd name="T7" fmla="*/ 0 h 248"/>
                <a:gd name="T8" fmla="*/ 144 w 144"/>
                <a:gd name="T9" fmla="*/ 165 h 248"/>
              </a:gdLst>
              <a:ahLst/>
              <a:cxnLst>
                <a:cxn ang="0">
                  <a:pos x="T0" y="T1"/>
                </a:cxn>
                <a:cxn ang="0">
                  <a:pos x="T2" y="T3"/>
                </a:cxn>
                <a:cxn ang="0">
                  <a:pos x="T4" y="T5"/>
                </a:cxn>
                <a:cxn ang="0">
                  <a:pos x="T6" y="T7"/>
                </a:cxn>
                <a:cxn ang="0">
                  <a:pos x="T8" y="T9"/>
                </a:cxn>
              </a:cxnLst>
              <a:rect l="0" t="0" r="r" b="b"/>
              <a:pathLst>
                <a:path w="144" h="248">
                  <a:moveTo>
                    <a:pt x="144" y="165"/>
                  </a:moveTo>
                  <a:lnTo>
                    <a:pt x="0" y="248"/>
                  </a:lnTo>
                  <a:lnTo>
                    <a:pt x="0" y="82"/>
                  </a:lnTo>
                  <a:lnTo>
                    <a:pt x="144" y="0"/>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4" name="Freeform 1277"/>
            <p:cNvSpPr/>
            <p:nvPr/>
          </p:nvSpPr>
          <p:spPr bwMode="auto">
            <a:xfrm>
              <a:off x="7756183" y="2647547"/>
              <a:ext cx="593410" cy="336127"/>
            </a:xfrm>
            <a:custGeom>
              <a:avLst/>
              <a:gdLst>
                <a:gd name="T0" fmla="*/ 142 w 286"/>
                <a:gd name="T1" fmla="*/ 162 h 162"/>
                <a:gd name="T2" fmla="*/ 0 w 286"/>
                <a:gd name="T3" fmla="*/ 80 h 162"/>
                <a:gd name="T4" fmla="*/ 142 w 286"/>
                <a:gd name="T5" fmla="*/ 0 h 162"/>
                <a:gd name="T6" fmla="*/ 286 w 286"/>
                <a:gd name="T7" fmla="*/ 80 h 162"/>
                <a:gd name="T8" fmla="*/ 142 w 286"/>
                <a:gd name="T9" fmla="*/ 162 h 162"/>
              </a:gdLst>
              <a:ahLst/>
              <a:cxnLst>
                <a:cxn ang="0">
                  <a:pos x="T0" y="T1"/>
                </a:cxn>
                <a:cxn ang="0">
                  <a:pos x="T2" y="T3"/>
                </a:cxn>
                <a:cxn ang="0">
                  <a:pos x="T4" y="T5"/>
                </a:cxn>
                <a:cxn ang="0">
                  <a:pos x="T6" y="T7"/>
                </a:cxn>
                <a:cxn ang="0">
                  <a:pos x="T8" y="T9"/>
                </a:cxn>
              </a:cxnLst>
              <a:rect l="0" t="0" r="r" b="b"/>
              <a:pathLst>
                <a:path w="286" h="162">
                  <a:moveTo>
                    <a:pt x="142" y="162"/>
                  </a:moveTo>
                  <a:lnTo>
                    <a:pt x="0" y="80"/>
                  </a:lnTo>
                  <a:lnTo>
                    <a:pt x="142" y="0"/>
                  </a:lnTo>
                  <a:lnTo>
                    <a:pt x="286" y="8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5" name="Freeform 1284"/>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6" name="Freeform 1285"/>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7" name="Freeform 1286"/>
            <p:cNvSpPr/>
            <p:nvPr/>
          </p:nvSpPr>
          <p:spPr bwMode="auto">
            <a:xfrm>
              <a:off x="8137958" y="3033472"/>
              <a:ext cx="298780" cy="508342"/>
            </a:xfrm>
            <a:custGeom>
              <a:avLst/>
              <a:gdLst>
                <a:gd name="T0" fmla="*/ 144 w 144"/>
                <a:gd name="T1" fmla="*/ 245 h 245"/>
                <a:gd name="T2" fmla="*/ 0 w 144"/>
                <a:gd name="T3" fmla="*/ 165 h 245"/>
                <a:gd name="T4" fmla="*/ 0 w 144"/>
                <a:gd name="T5" fmla="*/ 0 h 245"/>
                <a:gd name="T6" fmla="*/ 144 w 144"/>
                <a:gd name="T7" fmla="*/ 83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5"/>
                  </a:lnTo>
                  <a:lnTo>
                    <a:pt x="0" y="0"/>
                  </a:lnTo>
                  <a:lnTo>
                    <a:pt x="144" y="83"/>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8" name="Freeform 1287"/>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69" name="Freeform 1288"/>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0" name="Freeform 1289"/>
            <p:cNvSpPr/>
            <p:nvPr/>
          </p:nvSpPr>
          <p:spPr bwMode="auto">
            <a:xfrm>
              <a:off x="8137958" y="2863638"/>
              <a:ext cx="593410" cy="344427"/>
            </a:xfrm>
            <a:custGeom>
              <a:avLst/>
              <a:gdLst>
                <a:gd name="T0" fmla="*/ 144 w 286"/>
                <a:gd name="T1" fmla="*/ 166 h 166"/>
                <a:gd name="T2" fmla="*/ 0 w 286"/>
                <a:gd name="T3" fmla="*/ 83 h 166"/>
                <a:gd name="T4" fmla="*/ 144 w 286"/>
                <a:gd name="T5" fmla="*/ 0 h 166"/>
                <a:gd name="T6" fmla="*/ 286 w 286"/>
                <a:gd name="T7" fmla="*/ 83 h 166"/>
                <a:gd name="T8" fmla="*/ 144 w 286"/>
                <a:gd name="T9" fmla="*/ 166 h 166"/>
              </a:gdLst>
              <a:ahLst/>
              <a:cxnLst>
                <a:cxn ang="0">
                  <a:pos x="T0" y="T1"/>
                </a:cxn>
                <a:cxn ang="0">
                  <a:pos x="T2" y="T3"/>
                </a:cxn>
                <a:cxn ang="0">
                  <a:pos x="T4" y="T5"/>
                </a:cxn>
                <a:cxn ang="0">
                  <a:pos x="T6" y="T7"/>
                </a:cxn>
                <a:cxn ang="0">
                  <a:pos x="T8" y="T9"/>
                </a:cxn>
              </a:cxnLst>
              <a:rect l="0" t="0" r="r" b="b"/>
              <a:pathLst>
                <a:path w="286" h="166">
                  <a:moveTo>
                    <a:pt x="144" y="166"/>
                  </a:moveTo>
                  <a:lnTo>
                    <a:pt x="0" y="83"/>
                  </a:lnTo>
                  <a:lnTo>
                    <a:pt x="144" y="0"/>
                  </a:lnTo>
                  <a:lnTo>
                    <a:pt x="286" y="83"/>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1" name="Freeform 1292"/>
            <p:cNvSpPr/>
            <p:nvPr/>
          </p:nvSpPr>
          <p:spPr bwMode="auto">
            <a:xfrm>
              <a:off x="8525957" y="3253408"/>
              <a:ext cx="587186" cy="510415"/>
            </a:xfrm>
            <a:custGeom>
              <a:avLst/>
              <a:gdLst>
                <a:gd name="T0" fmla="*/ 141 w 283"/>
                <a:gd name="T1" fmla="*/ 80 h 246"/>
                <a:gd name="T2" fmla="*/ 0 w 283"/>
                <a:gd name="T3" fmla="*/ 0 h 246"/>
                <a:gd name="T4" fmla="*/ 0 w 283"/>
                <a:gd name="T5" fmla="*/ 163 h 246"/>
                <a:gd name="T6" fmla="*/ 141 w 283"/>
                <a:gd name="T7" fmla="*/ 246 h 246"/>
                <a:gd name="T8" fmla="*/ 283 w 283"/>
                <a:gd name="T9" fmla="*/ 163 h 246"/>
                <a:gd name="T10" fmla="*/ 283 w 283"/>
                <a:gd name="T11" fmla="*/ 0 h 246"/>
                <a:gd name="T12" fmla="*/ 141 w 283"/>
                <a:gd name="T13" fmla="*/ 80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1" y="80"/>
                  </a:moveTo>
                  <a:lnTo>
                    <a:pt x="0" y="0"/>
                  </a:lnTo>
                  <a:lnTo>
                    <a:pt x="0" y="163"/>
                  </a:lnTo>
                  <a:lnTo>
                    <a:pt x="141" y="246"/>
                  </a:lnTo>
                  <a:lnTo>
                    <a:pt x="283" y="163"/>
                  </a:lnTo>
                  <a:lnTo>
                    <a:pt x="283" y="0"/>
                  </a:lnTo>
                  <a:lnTo>
                    <a:pt x="141" y="8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2" name="Freeform 1293"/>
            <p:cNvSpPr/>
            <p:nvPr/>
          </p:nvSpPr>
          <p:spPr bwMode="auto">
            <a:xfrm>
              <a:off x="8525957" y="3253408"/>
              <a:ext cx="292557" cy="510415"/>
            </a:xfrm>
            <a:custGeom>
              <a:avLst/>
              <a:gdLst>
                <a:gd name="T0" fmla="*/ 141 w 141"/>
                <a:gd name="T1" fmla="*/ 246 h 246"/>
                <a:gd name="T2" fmla="*/ 0 w 141"/>
                <a:gd name="T3" fmla="*/ 163 h 246"/>
                <a:gd name="T4" fmla="*/ 0 w 141"/>
                <a:gd name="T5" fmla="*/ 0 h 246"/>
                <a:gd name="T6" fmla="*/ 141 w 141"/>
                <a:gd name="T7" fmla="*/ 80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3"/>
                  </a:lnTo>
                  <a:lnTo>
                    <a:pt x="0" y="0"/>
                  </a:lnTo>
                  <a:lnTo>
                    <a:pt x="141" y="80"/>
                  </a:lnTo>
                  <a:lnTo>
                    <a:pt x="141"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3" name="Freeform 1294"/>
            <p:cNvSpPr/>
            <p:nvPr/>
          </p:nvSpPr>
          <p:spPr bwMode="auto">
            <a:xfrm>
              <a:off x="8818512" y="3255030"/>
              <a:ext cx="294631" cy="510415"/>
            </a:xfrm>
            <a:custGeom>
              <a:avLst/>
              <a:gdLst>
                <a:gd name="T0" fmla="*/ 142 w 142"/>
                <a:gd name="T1" fmla="*/ 163 h 246"/>
                <a:gd name="T2" fmla="*/ 0 w 142"/>
                <a:gd name="T3" fmla="*/ 246 h 246"/>
                <a:gd name="T4" fmla="*/ 0 w 142"/>
                <a:gd name="T5" fmla="*/ 80 h 246"/>
                <a:gd name="T6" fmla="*/ 142 w 142"/>
                <a:gd name="T7" fmla="*/ 0 h 246"/>
                <a:gd name="T8" fmla="*/ 142 w 142"/>
                <a:gd name="T9" fmla="*/ 163 h 246"/>
              </a:gdLst>
              <a:ahLst/>
              <a:cxnLst>
                <a:cxn ang="0">
                  <a:pos x="T0" y="T1"/>
                </a:cxn>
                <a:cxn ang="0">
                  <a:pos x="T2" y="T3"/>
                </a:cxn>
                <a:cxn ang="0">
                  <a:pos x="T4" y="T5"/>
                </a:cxn>
                <a:cxn ang="0">
                  <a:pos x="T6" y="T7"/>
                </a:cxn>
                <a:cxn ang="0">
                  <a:pos x="T8" y="T9"/>
                </a:cxn>
              </a:cxnLst>
              <a:rect l="0" t="0" r="r" b="b"/>
              <a:pathLst>
                <a:path w="142" h="246">
                  <a:moveTo>
                    <a:pt x="142" y="163"/>
                  </a:moveTo>
                  <a:lnTo>
                    <a:pt x="0" y="246"/>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4" name="Freeform 1295"/>
            <p:cNvSpPr/>
            <p:nvPr/>
          </p:nvSpPr>
          <p:spPr bwMode="auto">
            <a:xfrm>
              <a:off x="8528334" y="3088033"/>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5" name="Freeform 1296"/>
            <p:cNvSpPr/>
            <p:nvPr/>
          </p:nvSpPr>
          <p:spPr bwMode="auto">
            <a:xfrm>
              <a:off x="8525954" y="3083270"/>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6" name="Freeform 1299"/>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close/>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7" name="Freeform 1300"/>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8" name="Freeform 1301"/>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79" name="Freeform 1302"/>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0" name="Freeform 1303"/>
            <p:cNvSpPr/>
            <p:nvPr/>
          </p:nvSpPr>
          <p:spPr bwMode="auto">
            <a:xfrm>
              <a:off x="7669037" y="3047995"/>
              <a:ext cx="294630"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1" name="Freeform 1304"/>
            <p:cNvSpPr/>
            <p:nvPr/>
          </p:nvSpPr>
          <p:spPr bwMode="auto">
            <a:xfrm>
              <a:off x="7374406" y="2878163"/>
              <a:ext cx="589260" cy="344427"/>
            </a:xfrm>
            <a:custGeom>
              <a:avLst/>
              <a:gdLst>
                <a:gd name="T0" fmla="*/ 142 w 284"/>
                <a:gd name="T1" fmla="*/ 166 h 166"/>
                <a:gd name="T2" fmla="*/ 0 w 284"/>
                <a:gd name="T3" fmla="*/ 83 h 166"/>
                <a:gd name="T4" fmla="*/ 142 w 284"/>
                <a:gd name="T5" fmla="*/ 0 h 166"/>
                <a:gd name="T6" fmla="*/ 284 w 284"/>
                <a:gd name="T7" fmla="*/ 83 h 166"/>
                <a:gd name="T8" fmla="*/ 142 w 284"/>
                <a:gd name="T9" fmla="*/ 166 h 166"/>
              </a:gdLst>
              <a:ahLst/>
              <a:cxnLst>
                <a:cxn ang="0">
                  <a:pos x="T0" y="T1"/>
                </a:cxn>
                <a:cxn ang="0">
                  <a:pos x="T2" y="T3"/>
                </a:cxn>
                <a:cxn ang="0">
                  <a:pos x="T4" y="T5"/>
                </a:cxn>
                <a:cxn ang="0">
                  <a:pos x="T6" y="T7"/>
                </a:cxn>
                <a:cxn ang="0">
                  <a:pos x="T8" y="T9"/>
                </a:cxn>
              </a:cxnLst>
              <a:rect l="0" t="0" r="r" b="b"/>
              <a:pathLst>
                <a:path w="284" h="166">
                  <a:moveTo>
                    <a:pt x="142" y="166"/>
                  </a:moveTo>
                  <a:lnTo>
                    <a:pt x="0" y="83"/>
                  </a:lnTo>
                  <a:lnTo>
                    <a:pt x="142" y="0"/>
                  </a:lnTo>
                  <a:lnTo>
                    <a:pt x="284" y="83"/>
                  </a:lnTo>
                  <a:lnTo>
                    <a:pt x="142"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2" name="Freeform 1307"/>
            <p:cNvSpPr/>
            <p:nvPr/>
          </p:nvSpPr>
          <p:spPr bwMode="auto">
            <a:xfrm>
              <a:off x="7756180" y="3262225"/>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3" name="Freeform 1308"/>
            <p:cNvSpPr/>
            <p:nvPr/>
          </p:nvSpPr>
          <p:spPr bwMode="auto">
            <a:xfrm>
              <a:off x="8050810" y="3268114"/>
              <a:ext cx="298780" cy="510415"/>
            </a:xfrm>
            <a:custGeom>
              <a:avLst/>
              <a:gdLst>
                <a:gd name="T0" fmla="*/ 144 w 144"/>
                <a:gd name="T1" fmla="*/ 163 h 246"/>
                <a:gd name="T2" fmla="*/ 0 w 144"/>
                <a:gd name="T3" fmla="*/ 246 h 246"/>
                <a:gd name="T4" fmla="*/ 0 w 144"/>
                <a:gd name="T5" fmla="*/ 83 h 246"/>
                <a:gd name="T6" fmla="*/ 144 w 144"/>
                <a:gd name="T7" fmla="*/ 0 h 246"/>
                <a:gd name="T8" fmla="*/ 144 w 144"/>
                <a:gd name="T9" fmla="*/ 163 h 246"/>
              </a:gdLst>
              <a:ahLst/>
              <a:cxnLst>
                <a:cxn ang="0">
                  <a:pos x="T0" y="T1"/>
                </a:cxn>
                <a:cxn ang="0">
                  <a:pos x="T2" y="T3"/>
                </a:cxn>
                <a:cxn ang="0">
                  <a:pos x="T4" y="T5"/>
                </a:cxn>
                <a:cxn ang="0">
                  <a:pos x="T6" y="T7"/>
                </a:cxn>
                <a:cxn ang="0">
                  <a:pos x="T8" y="T9"/>
                </a:cxn>
              </a:cxnLst>
              <a:rect l="0" t="0" r="r" b="b"/>
              <a:pathLst>
                <a:path w="144" h="246">
                  <a:moveTo>
                    <a:pt x="144" y="163"/>
                  </a:moveTo>
                  <a:lnTo>
                    <a:pt x="0" y="246"/>
                  </a:lnTo>
                  <a:lnTo>
                    <a:pt x="0" y="83"/>
                  </a:lnTo>
                  <a:lnTo>
                    <a:pt x="144" y="0"/>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4" name="Freeform 1309"/>
            <p:cNvSpPr/>
            <p:nvPr/>
          </p:nvSpPr>
          <p:spPr bwMode="auto">
            <a:xfrm>
              <a:off x="7756180" y="3103552"/>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5" name="Freeform 1312"/>
            <p:cNvSpPr/>
            <p:nvPr/>
          </p:nvSpPr>
          <p:spPr bwMode="auto">
            <a:xfrm>
              <a:off x="8137955" y="3483716"/>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6" name="Freeform 1313"/>
            <p:cNvSpPr/>
            <p:nvPr/>
          </p:nvSpPr>
          <p:spPr bwMode="auto">
            <a:xfrm>
              <a:off x="8436734" y="3485339"/>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7" name="Freeform 1314"/>
            <p:cNvSpPr/>
            <p:nvPr/>
          </p:nvSpPr>
          <p:spPr bwMode="auto">
            <a:xfrm>
              <a:off x="8137955" y="3320109"/>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8" name="Freeform 1317"/>
            <p:cNvSpPr/>
            <p:nvPr/>
          </p:nvSpPr>
          <p:spPr bwMode="auto">
            <a:xfrm>
              <a:off x="6992633" y="3282456"/>
              <a:ext cx="587186" cy="510415"/>
            </a:xfrm>
            <a:custGeom>
              <a:avLst/>
              <a:gdLst>
                <a:gd name="T0" fmla="*/ 142 w 283"/>
                <a:gd name="T1" fmla="*/ 83 h 246"/>
                <a:gd name="T2" fmla="*/ 0 w 283"/>
                <a:gd name="T3" fmla="*/ 0 h 246"/>
                <a:gd name="T4" fmla="*/ 0 w 283"/>
                <a:gd name="T5" fmla="*/ 163 h 246"/>
                <a:gd name="T6" fmla="*/ 142 w 283"/>
                <a:gd name="T7" fmla="*/ 246 h 246"/>
                <a:gd name="T8" fmla="*/ 283 w 283"/>
                <a:gd name="T9" fmla="*/ 163 h 246"/>
                <a:gd name="T10" fmla="*/ 283 w 283"/>
                <a:gd name="T11" fmla="*/ 0 h 246"/>
                <a:gd name="T12" fmla="*/ 142 w 283"/>
                <a:gd name="T13" fmla="*/ 83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2" y="83"/>
                  </a:moveTo>
                  <a:lnTo>
                    <a:pt x="0" y="0"/>
                  </a:lnTo>
                  <a:lnTo>
                    <a:pt x="0" y="163"/>
                  </a:lnTo>
                  <a:lnTo>
                    <a:pt x="142" y="246"/>
                  </a:lnTo>
                  <a:lnTo>
                    <a:pt x="283" y="163"/>
                  </a:lnTo>
                  <a:lnTo>
                    <a:pt x="283" y="0"/>
                  </a:lnTo>
                  <a:lnTo>
                    <a:pt x="142" y="83"/>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89" name="Freeform 1318"/>
            <p:cNvSpPr/>
            <p:nvPr/>
          </p:nvSpPr>
          <p:spPr bwMode="auto">
            <a:xfrm>
              <a:off x="6992633" y="3280903"/>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0" name="Freeform 1319"/>
            <p:cNvSpPr/>
            <p:nvPr/>
          </p:nvSpPr>
          <p:spPr bwMode="auto">
            <a:xfrm>
              <a:off x="7287262" y="3282456"/>
              <a:ext cx="292557" cy="510415"/>
            </a:xfrm>
            <a:custGeom>
              <a:avLst/>
              <a:gdLst>
                <a:gd name="T0" fmla="*/ 141 w 141"/>
                <a:gd name="T1" fmla="*/ 163 h 246"/>
                <a:gd name="T2" fmla="*/ 0 w 141"/>
                <a:gd name="T3" fmla="*/ 246 h 246"/>
                <a:gd name="T4" fmla="*/ 0 w 141"/>
                <a:gd name="T5" fmla="*/ 83 h 246"/>
                <a:gd name="T6" fmla="*/ 141 w 141"/>
                <a:gd name="T7" fmla="*/ 0 h 246"/>
                <a:gd name="T8" fmla="*/ 141 w 141"/>
                <a:gd name="T9" fmla="*/ 163 h 246"/>
              </a:gdLst>
              <a:ahLst/>
              <a:cxnLst>
                <a:cxn ang="0">
                  <a:pos x="T0" y="T1"/>
                </a:cxn>
                <a:cxn ang="0">
                  <a:pos x="T2" y="T3"/>
                </a:cxn>
                <a:cxn ang="0">
                  <a:pos x="T4" y="T5"/>
                </a:cxn>
                <a:cxn ang="0">
                  <a:pos x="T6" y="T7"/>
                </a:cxn>
                <a:cxn ang="0">
                  <a:pos x="T8" y="T9"/>
                </a:cxn>
              </a:cxnLst>
              <a:rect l="0" t="0" r="r" b="b"/>
              <a:pathLst>
                <a:path w="141" h="246">
                  <a:moveTo>
                    <a:pt x="141" y="163"/>
                  </a:moveTo>
                  <a:lnTo>
                    <a:pt x="0" y="246"/>
                  </a:lnTo>
                  <a:lnTo>
                    <a:pt x="0" y="83"/>
                  </a:lnTo>
                  <a:lnTo>
                    <a:pt x="141" y="0"/>
                  </a:lnTo>
                  <a:lnTo>
                    <a:pt x="141"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1" name="Freeform 1320"/>
            <p:cNvSpPr/>
            <p:nvPr/>
          </p:nvSpPr>
          <p:spPr bwMode="auto">
            <a:xfrm>
              <a:off x="6990252" y="3117080"/>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2" name="Freeform 1321"/>
            <p:cNvSpPr/>
            <p:nvPr/>
          </p:nvSpPr>
          <p:spPr bwMode="auto">
            <a:xfrm>
              <a:off x="6992632" y="3112317"/>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3" name="Freeform 1325"/>
            <p:cNvSpPr/>
            <p:nvPr/>
          </p:nvSpPr>
          <p:spPr bwMode="auto">
            <a:xfrm>
              <a:off x="7374407" y="3499864"/>
              <a:ext cx="294630"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4" name="Freeform 1326"/>
            <p:cNvSpPr/>
            <p:nvPr/>
          </p:nvSpPr>
          <p:spPr bwMode="auto">
            <a:xfrm>
              <a:off x="7669037" y="3498241"/>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5" name="Freeform 1327"/>
            <p:cNvSpPr/>
            <p:nvPr/>
          </p:nvSpPr>
          <p:spPr bwMode="auto">
            <a:xfrm>
              <a:off x="7374407" y="3334634"/>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6" name="Freeform 1330"/>
            <p:cNvSpPr/>
            <p:nvPr/>
          </p:nvSpPr>
          <p:spPr bwMode="auto">
            <a:xfrm>
              <a:off x="8687793" y="3481222"/>
              <a:ext cx="294630"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7" name="Freeform 1331"/>
            <p:cNvSpPr/>
            <p:nvPr/>
          </p:nvSpPr>
          <p:spPr bwMode="auto">
            <a:xfrm>
              <a:off x="8050812" y="3714061"/>
              <a:ext cx="298780" cy="510416"/>
            </a:xfrm>
            <a:custGeom>
              <a:avLst/>
              <a:gdLst>
                <a:gd name="T0" fmla="*/ 144 w 144"/>
                <a:gd name="T1" fmla="*/ 166 h 246"/>
                <a:gd name="T2" fmla="*/ 0 w 144"/>
                <a:gd name="T3" fmla="*/ 246 h 246"/>
                <a:gd name="T4" fmla="*/ 0 w 144"/>
                <a:gd name="T5" fmla="*/ 83 h 246"/>
                <a:gd name="T6" fmla="*/ 144 w 144"/>
                <a:gd name="T7" fmla="*/ 0 h 246"/>
                <a:gd name="T8" fmla="*/ 144 w 144"/>
                <a:gd name="T9" fmla="*/ 166 h 246"/>
              </a:gdLst>
              <a:ahLst/>
              <a:cxnLst>
                <a:cxn ang="0">
                  <a:pos x="T0" y="T1"/>
                </a:cxn>
                <a:cxn ang="0">
                  <a:pos x="T2" y="T3"/>
                </a:cxn>
                <a:cxn ang="0">
                  <a:pos x="T4" y="T5"/>
                </a:cxn>
                <a:cxn ang="0">
                  <a:pos x="T6" y="T7"/>
                </a:cxn>
                <a:cxn ang="0">
                  <a:pos x="T8" y="T9"/>
                </a:cxn>
              </a:cxnLst>
              <a:rect l="0" t="0" r="r" b="b"/>
              <a:pathLst>
                <a:path w="144" h="246">
                  <a:moveTo>
                    <a:pt x="144" y="166"/>
                  </a:moveTo>
                  <a:lnTo>
                    <a:pt x="0" y="246"/>
                  </a:lnTo>
                  <a:lnTo>
                    <a:pt x="0" y="83"/>
                  </a:lnTo>
                  <a:lnTo>
                    <a:pt x="144" y="0"/>
                  </a:lnTo>
                  <a:lnTo>
                    <a:pt x="144" y="166"/>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8" name="Freeform 1332"/>
            <p:cNvSpPr/>
            <p:nvPr/>
          </p:nvSpPr>
          <p:spPr bwMode="auto">
            <a:xfrm>
              <a:off x="7756181" y="3548716"/>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199" name="Freeform 1335"/>
            <p:cNvSpPr/>
            <p:nvPr/>
          </p:nvSpPr>
          <p:spPr bwMode="auto">
            <a:xfrm>
              <a:off x="8619322" y="3141364"/>
              <a:ext cx="400448" cy="230310"/>
            </a:xfrm>
            <a:custGeom>
              <a:avLst/>
              <a:gdLst>
                <a:gd name="T0" fmla="*/ 96 w 193"/>
                <a:gd name="T1" fmla="*/ 0 h 111"/>
                <a:gd name="T2" fmla="*/ 0 w 193"/>
                <a:gd name="T3" fmla="*/ 54 h 111"/>
                <a:gd name="T4" fmla="*/ 96 w 193"/>
                <a:gd name="T5" fmla="*/ 111 h 111"/>
                <a:gd name="T6" fmla="*/ 193 w 193"/>
                <a:gd name="T7" fmla="*/ 54 h 111"/>
                <a:gd name="T8" fmla="*/ 96 w 193"/>
                <a:gd name="T9" fmla="*/ 0 h 111"/>
              </a:gdLst>
              <a:ahLst/>
              <a:cxnLst>
                <a:cxn ang="0">
                  <a:pos x="T0" y="T1"/>
                </a:cxn>
                <a:cxn ang="0">
                  <a:pos x="T2" y="T3"/>
                </a:cxn>
                <a:cxn ang="0">
                  <a:pos x="T4" y="T5"/>
                </a:cxn>
                <a:cxn ang="0">
                  <a:pos x="T6" y="T7"/>
                </a:cxn>
                <a:cxn ang="0">
                  <a:pos x="T8" y="T9"/>
                </a:cxn>
              </a:cxnLst>
              <a:rect l="0" t="0" r="r" b="b"/>
              <a:pathLst>
                <a:path w="193" h="111">
                  <a:moveTo>
                    <a:pt x="96" y="0"/>
                  </a:moveTo>
                  <a:lnTo>
                    <a:pt x="0" y="54"/>
                  </a:lnTo>
                  <a:lnTo>
                    <a:pt x="96" y="111"/>
                  </a:lnTo>
                  <a:lnTo>
                    <a:pt x="193" y="54"/>
                  </a:lnTo>
                  <a:lnTo>
                    <a:pt x="96" y="0"/>
                  </a:lnTo>
                </a:path>
              </a:pathLst>
            </a:custGeom>
            <a:grpFill/>
            <a:ln w="9525">
              <a:gradFill>
                <a:gsLst>
                  <a:gs pos="0">
                    <a:schemeClr val="accent1">
                      <a:lumMod val="5000"/>
                      <a:lumOff val="95000"/>
                      <a:alpha val="5000"/>
                    </a:schemeClr>
                  </a:gs>
                  <a:gs pos="100000">
                    <a:schemeClr val="accent1">
                      <a:lumMod val="45000"/>
                      <a:lumOff val="55000"/>
                      <a:alpha val="5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0" name="Freeform 1339"/>
            <p:cNvSpPr/>
            <p:nvPr/>
          </p:nvSpPr>
          <p:spPr bwMode="auto">
            <a:xfrm>
              <a:off x="7756181" y="2360729"/>
              <a:ext cx="294630" cy="508342"/>
            </a:xfrm>
            <a:custGeom>
              <a:avLst/>
              <a:gdLst>
                <a:gd name="T0" fmla="*/ 142 w 142"/>
                <a:gd name="T1" fmla="*/ 245 h 245"/>
                <a:gd name="T2" fmla="*/ 0 w 142"/>
                <a:gd name="T3" fmla="*/ 165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2"/>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1" name="Freeform 1340"/>
            <p:cNvSpPr/>
            <p:nvPr/>
          </p:nvSpPr>
          <p:spPr bwMode="auto">
            <a:xfrm>
              <a:off x="8050812" y="2363290"/>
              <a:ext cx="298780" cy="508342"/>
            </a:xfrm>
            <a:custGeom>
              <a:avLst/>
              <a:gdLst>
                <a:gd name="T0" fmla="*/ 144 w 144"/>
                <a:gd name="T1" fmla="*/ 165 h 245"/>
                <a:gd name="T2" fmla="*/ 0 w 144"/>
                <a:gd name="T3" fmla="*/ 245 h 245"/>
                <a:gd name="T4" fmla="*/ 0 w 144"/>
                <a:gd name="T5" fmla="*/ 82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2"/>
                  </a:lnTo>
                  <a:lnTo>
                    <a:pt x="144" y="0"/>
                  </a:lnTo>
                  <a:lnTo>
                    <a:pt x="144"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2" name="Freeform 1341"/>
            <p:cNvSpPr/>
            <p:nvPr/>
          </p:nvSpPr>
          <p:spPr bwMode="auto">
            <a:xfrm>
              <a:off x="7756181" y="2191075"/>
              <a:ext cx="593410" cy="342352"/>
            </a:xfrm>
            <a:custGeom>
              <a:avLst/>
              <a:gdLst>
                <a:gd name="T0" fmla="*/ 142 w 286"/>
                <a:gd name="T1" fmla="*/ 165 h 165"/>
                <a:gd name="T2" fmla="*/ 0 w 286"/>
                <a:gd name="T3" fmla="*/ 83 h 165"/>
                <a:gd name="T4" fmla="*/ 142 w 286"/>
                <a:gd name="T5" fmla="*/ 0 h 165"/>
                <a:gd name="T6" fmla="*/ 286 w 286"/>
                <a:gd name="T7" fmla="*/ 83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3"/>
                  </a:lnTo>
                  <a:lnTo>
                    <a:pt x="142" y="0"/>
                  </a:lnTo>
                  <a:lnTo>
                    <a:pt x="286" y="83"/>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3" name="Freeform 1344"/>
            <p:cNvSpPr/>
            <p:nvPr/>
          </p:nvSpPr>
          <p:spPr bwMode="auto">
            <a:xfrm>
              <a:off x="8137955" y="2580663"/>
              <a:ext cx="298780" cy="508341"/>
            </a:xfrm>
            <a:custGeom>
              <a:avLst/>
              <a:gdLst>
                <a:gd name="T0" fmla="*/ 144 w 144"/>
                <a:gd name="T1" fmla="*/ 245 h 245"/>
                <a:gd name="T2" fmla="*/ 0 w 144"/>
                <a:gd name="T3" fmla="*/ 163 h 245"/>
                <a:gd name="T4" fmla="*/ 0 w 144"/>
                <a:gd name="T5" fmla="*/ 0 h 245"/>
                <a:gd name="T6" fmla="*/ 144 w 144"/>
                <a:gd name="T7" fmla="*/ 80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3"/>
                  </a:lnTo>
                  <a:lnTo>
                    <a:pt x="0" y="0"/>
                  </a:lnTo>
                  <a:lnTo>
                    <a:pt x="144" y="80"/>
                  </a:lnTo>
                  <a:lnTo>
                    <a:pt x="144"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4" name="Freeform 1345"/>
            <p:cNvSpPr/>
            <p:nvPr/>
          </p:nvSpPr>
          <p:spPr bwMode="auto">
            <a:xfrm>
              <a:off x="8436735" y="2583223"/>
              <a:ext cx="294630" cy="508341"/>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5" name="Freeform 1346"/>
            <p:cNvSpPr/>
            <p:nvPr/>
          </p:nvSpPr>
          <p:spPr bwMode="auto">
            <a:xfrm>
              <a:off x="8140337" y="2413393"/>
              <a:ext cx="593410" cy="338204"/>
            </a:xfrm>
            <a:custGeom>
              <a:avLst/>
              <a:gdLst>
                <a:gd name="T0" fmla="*/ 144 w 286"/>
                <a:gd name="T1" fmla="*/ 163 h 163"/>
                <a:gd name="T2" fmla="*/ 0 w 286"/>
                <a:gd name="T3" fmla="*/ 83 h 163"/>
                <a:gd name="T4" fmla="*/ 144 w 286"/>
                <a:gd name="T5" fmla="*/ 0 h 163"/>
                <a:gd name="T6" fmla="*/ 286 w 286"/>
                <a:gd name="T7" fmla="*/ 83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3"/>
                  </a:lnTo>
                  <a:lnTo>
                    <a:pt x="144" y="0"/>
                  </a:lnTo>
                  <a:lnTo>
                    <a:pt x="286" y="83"/>
                  </a:lnTo>
                  <a:lnTo>
                    <a:pt x="144"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6" name="Freeform 1349"/>
            <p:cNvSpPr/>
            <p:nvPr/>
          </p:nvSpPr>
          <p:spPr bwMode="auto">
            <a:xfrm>
              <a:off x="8525954" y="2799011"/>
              <a:ext cx="292556" cy="514565"/>
            </a:xfrm>
            <a:custGeom>
              <a:avLst/>
              <a:gdLst>
                <a:gd name="T0" fmla="*/ 141 w 141"/>
                <a:gd name="T1" fmla="*/ 248 h 248"/>
                <a:gd name="T2" fmla="*/ 0 w 141"/>
                <a:gd name="T3" fmla="*/ 165 h 248"/>
                <a:gd name="T4" fmla="*/ 0 w 141"/>
                <a:gd name="T5" fmla="*/ 0 h 248"/>
                <a:gd name="T6" fmla="*/ 141 w 141"/>
                <a:gd name="T7" fmla="*/ 82 h 248"/>
                <a:gd name="T8" fmla="*/ 141 w 141"/>
                <a:gd name="T9" fmla="*/ 248 h 248"/>
              </a:gdLst>
              <a:ahLst/>
              <a:cxnLst>
                <a:cxn ang="0">
                  <a:pos x="T0" y="T1"/>
                </a:cxn>
                <a:cxn ang="0">
                  <a:pos x="T2" y="T3"/>
                </a:cxn>
                <a:cxn ang="0">
                  <a:pos x="T4" y="T5"/>
                </a:cxn>
                <a:cxn ang="0">
                  <a:pos x="T6" y="T7"/>
                </a:cxn>
                <a:cxn ang="0">
                  <a:pos x="T8" y="T9"/>
                </a:cxn>
              </a:cxnLst>
              <a:rect l="0" t="0" r="r" b="b"/>
              <a:pathLst>
                <a:path w="141" h="248">
                  <a:moveTo>
                    <a:pt x="141" y="248"/>
                  </a:moveTo>
                  <a:lnTo>
                    <a:pt x="0" y="165"/>
                  </a:lnTo>
                  <a:lnTo>
                    <a:pt x="0" y="0"/>
                  </a:lnTo>
                  <a:lnTo>
                    <a:pt x="141" y="82"/>
                  </a:lnTo>
                  <a:lnTo>
                    <a:pt x="141"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7" name="Freeform 1350"/>
            <p:cNvSpPr/>
            <p:nvPr/>
          </p:nvSpPr>
          <p:spPr bwMode="auto">
            <a:xfrm>
              <a:off x="8818509" y="279645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08" name="Freeform 1351"/>
            <p:cNvSpPr/>
            <p:nvPr/>
          </p:nvSpPr>
          <p:spPr bwMode="auto">
            <a:xfrm>
              <a:off x="8525952" y="2633021"/>
              <a:ext cx="587186" cy="336127"/>
            </a:xfrm>
            <a:custGeom>
              <a:avLst/>
              <a:gdLst>
                <a:gd name="T0" fmla="*/ 141 w 283"/>
                <a:gd name="T1" fmla="*/ 162 h 162"/>
                <a:gd name="T2" fmla="*/ 0 w 283"/>
                <a:gd name="T3" fmla="*/ 80 h 162"/>
                <a:gd name="T4" fmla="*/ 141 w 283"/>
                <a:gd name="T5" fmla="*/ 0 h 162"/>
                <a:gd name="T6" fmla="*/ 283 w 283"/>
                <a:gd name="T7" fmla="*/ 80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0"/>
                  </a:lnTo>
                  <a:lnTo>
                    <a:pt x="141" y="0"/>
                  </a:lnTo>
                  <a:lnTo>
                    <a:pt x="283" y="80"/>
                  </a:lnTo>
                  <a:lnTo>
                    <a:pt x="141"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209" name="Freeform 1354"/>
            <p:cNvSpPr/>
            <p:nvPr/>
          </p:nvSpPr>
          <p:spPr bwMode="auto">
            <a:xfrm>
              <a:off x="7374405" y="2597751"/>
              <a:ext cx="294630" cy="508342"/>
            </a:xfrm>
            <a:custGeom>
              <a:avLst/>
              <a:gdLst>
                <a:gd name="T0" fmla="*/ 142 w 142"/>
                <a:gd name="T1" fmla="*/ 245 h 245"/>
                <a:gd name="T2" fmla="*/ 0 w 142"/>
                <a:gd name="T3" fmla="*/ 163 h 245"/>
                <a:gd name="T4" fmla="*/ 0 w 142"/>
                <a:gd name="T5" fmla="*/ 0 h 245"/>
                <a:gd name="T6" fmla="*/ 142 w 142"/>
                <a:gd name="T7" fmla="*/ 80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3"/>
                  </a:lnTo>
                  <a:lnTo>
                    <a:pt x="0" y="0"/>
                  </a:lnTo>
                  <a:lnTo>
                    <a:pt x="142" y="80"/>
                  </a:lnTo>
                  <a:lnTo>
                    <a:pt x="142" y="24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0" name="Freeform 1355"/>
            <p:cNvSpPr/>
            <p:nvPr/>
          </p:nvSpPr>
          <p:spPr bwMode="auto">
            <a:xfrm>
              <a:off x="7669035" y="2595189"/>
              <a:ext cx="294630" cy="508342"/>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1" name="Freeform 1356"/>
            <p:cNvSpPr/>
            <p:nvPr/>
          </p:nvSpPr>
          <p:spPr bwMode="auto">
            <a:xfrm>
              <a:off x="7374406" y="2427914"/>
              <a:ext cx="589260" cy="338204"/>
            </a:xfrm>
            <a:custGeom>
              <a:avLst/>
              <a:gdLst>
                <a:gd name="T0" fmla="*/ 142 w 284"/>
                <a:gd name="T1" fmla="*/ 163 h 163"/>
                <a:gd name="T2" fmla="*/ 0 w 284"/>
                <a:gd name="T3" fmla="*/ 83 h 163"/>
                <a:gd name="T4" fmla="*/ 142 w 284"/>
                <a:gd name="T5" fmla="*/ 0 h 163"/>
                <a:gd name="T6" fmla="*/ 284 w 284"/>
                <a:gd name="T7" fmla="*/ 83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3"/>
                  </a:lnTo>
                  <a:lnTo>
                    <a:pt x="142" y="0"/>
                  </a:lnTo>
                  <a:lnTo>
                    <a:pt x="284" y="83"/>
                  </a:lnTo>
                  <a:lnTo>
                    <a:pt x="142" y="163"/>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2" name="Freeform 1359"/>
            <p:cNvSpPr/>
            <p:nvPr/>
          </p:nvSpPr>
          <p:spPr bwMode="auto">
            <a:xfrm>
              <a:off x="6992626" y="2824881"/>
              <a:ext cx="294630"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3" name="Freeform 1360"/>
            <p:cNvSpPr/>
            <p:nvPr/>
          </p:nvSpPr>
          <p:spPr bwMode="auto">
            <a:xfrm>
              <a:off x="7287257" y="2825495"/>
              <a:ext cx="292556" cy="514564"/>
            </a:xfrm>
            <a:custGeom>
              <a:avLst/>
              <a:gdLst>
                <a:gd name="T0" fmla="*/ 141 w 141"/>
                <a:gd name="T1" fmla="*/ 165 h 248"/>
                <a:gd name="T2" fmla="*/ 0 w 141"/>
                <a:gd name="T3" fmla="*/ 248 h 248"/>
                <a:gd name="T4" fmla="*/ 0 w 141"/>
                <a:gd name="T5" fmla="*/ 82 h 248"/>
                <a:gd name="T6" fmla="*/ 141 w 141"/>
                <a:gd name="T7" fmla="*/ 0 h 248"/>
                <a:gd name="T8" fmla="*/ 141 w 141"/>
                <a:gd name="T9" fmla="*/ 165 h 248"/>
              </a:gdLst>
              <a:ahLst/>
              <a:cxnLst>
                <a:cxn ang="0">
                  <a:pos x="T0" y="T1"/>
                </a:cxn>
                <a:cxn ang="0">
                  <a:pos x="T2" y="T3"/>
                </a:cxn>
                <a:cxn ang="0">
                  <a:pos x="T4" y="T5"/>
                </a:cxn>
                <a:cxn ang="0">
                  <a:pos x="T6" y="T7"/>
                </a:cxn>
                <a:cxn ang="0">
                  <a:pos x="T8" y="T9"/>
                </a:cxn>
              </a:cxnLst>
              <a:rect l="0" t="0" r="r" b="b"/>
              <a:pathLst>
                <a:path w="141" h="248">
                  <a:moveTo>
                    <a:pt x="141" y="165"/>
                  </a:moveTo>
                  <a:lnTo>
                    <a:pt x="0" y="248"/>
                  </a:lnTo>
                  <a:lnTo>
                    <a:pt x="0" y="82"/>
                  </a:lnTo>
                  <a:lnTo>
                    <a:pt x="141" y="0"/>
                  </a:lnTo>
                  <a:lnTo>
                    <a:pt x="141" y="165"/>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214" name="Freeform 1361"/>
            <p:cNvSpPr/>
            <p:nvPr/>
          </p:nvSpPr>
          <p:spPr bwMode="auto">
            <a:xfrm>
              <a:off x="6992630" y="2662067"/>
              <a:ext cx="587186" cy="336127"/>
            </a:xfrm>
            <a:custGeom>
              <a:avLst/>
              <a:gdLst>
                <a:gd name="T0" fmla="*/ 142 w 283"/>
                <a:gd name="T1" fmla="*/ 162 h 162"/>
                <a:gd name="T2" fmla="*/ 0 w 283"/>
                <a:gd name="T3" fmla="*/ 80 h 162"/>
                <a:gd name="T4" fmla="*/ 142 w 283"/>
                <a:gd name="T5" fmla="*/ 0 h 162"/>
                <a:gd name="T6" fmla="*/ 283 w 283"/>
                <a:gd name="T7" fmla="*/ 80 h 162"/>
                <a:gd name="T8" fmla="*/ 142 w 283"/>
                <a:gd name="T9" fmla="*/ 162 h 162"/>
              </a:gdLst>
              <a:ahLst/>
              <a:cxnLst>
                <a:cxn ang="0">
                  <a:pos x="T0" y="T1"/>
                </a:cxn>
                <a:cxn ang="0">
                  <a:pos x="T2" y="T3"/>
                </a:cxn>
                <a:cxn ang="0">
                  <a:pos x="T4" y="T5"/>
                </a:cxn>
                <a:cxn ang="0">
                  <a:pos x="T6" y="T7"/>
                </a:cxn>
                <a:cxn ang="0">
                  <a:pos x="T8" y="T9"/>
                </a:cxn>
              </a:cxnLst>
              <a:rect l="0" t="0" r="r" b="b"/>
              <a:pathLst>
                <a:path w="283" h="162">
                  <a:moveTo>
                    <a:pt x="142" y="162"/>
                  </a:moveTo>
                  <a:lnTo>
                    <a:pt x="0" y="80"/>
                  </a:lnTo>
                  <a:lnTo>
                    <a:pt x="142" y="0"/>
                  </a:lnTo>
                  <a:lnTo>
                    <a:pt x="283" y="80"/>
                  </a:lnTo>
                  <a:lnTo>
                    <a:pt x="142" y="162"/>
                  </a:lnTo>
                  <a:close/>
                </a:path>
              </a:pathLst>
            </a:custGeom>
            <a:grpFill/>
            <a:ln>
              <a:gradFill>
                <a:gsLst>
                  <a:gs pos="0">
                    <a:schemeClr val="accent1">
                      <a:lumMod val="5000"/>
                      <a:lumOff val="95000"/>
                      <a:alpha val="5000"/>
                    </a:schemeClr>
                  </a:gs>
                  <a:gs pos="100000">
                    <a:schemeClr val="accent1">
                      <a:lumMod val="45000"/>
                      <a:lumOff val="55000"/>
                      <a:alpha val="5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2" name="组合 1"/>
          <p:cNvGrpSpPr/>
          <p:nvPr userDrawn="1"/>
        </p:nvGrpSpPr>
        <p:grpSpPr>
          <a:xfrm>
            <a:off x="5860800" y="259200"/>
            <a:ext cx="7802226" cy="6257995"/>
            <a:chOff x="10552667" y="3866905"/>
            <a:chExt cx="7802226" cy="6257995"/>
          </a:xfrm>
          <a:noFill/>
          <a:effectLst/>
        </p:grpSpPr>
        <p:grpSp>
          <p:nvGrpSpPr>
            <p:cNvPr id="662" name="Group 2"/>
            <p:cNvGrpSpPr/>
            <p:nvPr userDrawn="1"/>
          </p:nvGrpSpPr>
          <p:grpSpPr>
            <a:xfrm>
              <a:off x="12819681" y="6601828"/>
              <a:ext cx="5535212" cy="3523072"/>
              <a:chOff x="6469765" y="3307349"/>
              <a:chExt cx="3162085" cy="2012615"/>
            </a:xfrm>
            <a:grpFill/>
          </p:grpSpPr>
          <p:sp>
            <p:nvSpPr>
              <p:cNvPr id="663" name="Freeform 1169"/>
              <p:cNvSpPr/>
              <p:nvPr/>
            </p:nvSpPr>
            <p:spPr bwMode="auto">
              <a:xfrm>
                <a:off x="6469765" y="4222363"/>
                <a:ext cx="3162085" cy="1097601"/>
              </a:xfrm>
              <a:custGeom>
                <a:avLst/>
                <a:gdLst>
                  <a:gd name="T0" fmla="*/ 1524 w 1524"/>
                  <a:gd name="T1" fmla="*/ 0 h 529"/>
                  <a:gd name="T2" fmla="*/ 1524 w 1524"/>
                  <a:gd name="T3" fmla="*/ 88 h 529"/>
                  <a:gd name="T4" fmla="*/ 762 w 1524"/>
                  <a:gd name="T5" fmla="*/ 529 h 529"/>
                  <a:gd name="T6" fmla="*/ 0 w 1524"/>
                  <a:gd name="T7" fmla="*/ 88 h 529"/>
                  <a:gd name="T8" fmla="*/ 0 w 1524"/>
                  <a:gd name="T9" fmla="*/ 0 h 529"/>
                  <a:gd name="T10" fmla="*/ 1524 w 1524"/>
                  <a:gd name="T11" fmla="*/ 0 h 529"/>
                </a:gdLst>
                <a:ahLst/>
                <a:cxnLst>
                  <a:cxn ang="0">
                    <a:pos x="T0" y="T1"/>
                  </a:cxn>
                  <a:cxn ang="0">
                    <a:pos x="T2" y="T3"/>
                  </a:cxn>
                  <a:cxn ang="0">
                    <a:pos x="T4" y="T5"/>
                  </a:cxn>
                  <a:cxn ang="0">
                    <a:pos x="T6" y="T7"/>
                  </a:cxn>
                  <a:cxn ang="0">
                    <a:pos x="T8" y="T9"/>
                  </a:cxn>
                  <a:cxn ang="0">
                    <a:pos x="T10" y="T11"/>
                  </a:cxn>
                </a:cxnLst>
                <a:rect l="0" t="0" r="r" b="b"/>
                <a:pathLst>
                  <a:path w="1524" h="529">
                    <a:moveTo>
                      <a:pt x="1524" y="0"/>
                    </a:moveTo>
                    <a:lnTo>
                      <a:pt x="1524" y="88"/>
                    </a:lnTo>
                    <a:lnTo>
                      <a:pt x="762" y="529"/>
                    </a:lnTo>
                    <a:lnTo>
                      <a:pt x="0" y="88"/>
                    </a:lnTo>
                    <a:lnTo>
                      <a:pt x="0" y="0"/>
                    </a:lnTo>
                    <a:lnTo>
                      <a:pt x="1524" y="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4" name="Freeform 1171"/>
              <p:cNvSpPr/>
              <p:nvPr/>
            </p:nvSpPr>
            <p:spPr bwMode="auto">
              <a:xfrm>
                <a:off x="6469765" y="3307349"/>
                <a:ext cx="3162085" cy="1825876"/>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sp>
          <p:nvSpPr>
            <p:cNvPr id="665" name="Freeform 1172"/>
            <p:cNvSpPr/>
            <p:nvPr userDrawn="1"/>
          </p:nvSpPr>
          <p:spPr bwMode="auto">
            <a:xfrm>
              <a:off x="12806341" y="6601830"/>
              <a:ext cx="5535212" cy="3196187"/>
            </a:xfrm>
            <a:custGeom>
              <a:avLst/>
              <a:gdLst>
                <a:gd name="T0" fmla="*/ 762 w 1524"/>
                <a:gd name="T1" fmla="*/ 880 h 880"/>
                <a:gd name="T2" fmla="*/ 0 w 1524"/>
                <a:gd name="T3" fmla="*/ 441 h 880"/>
                <a:gd name="T4" fmla="*/ 762 w 1524"/>
                <a:gd name="T5" fmla="*/ 0 h 880"/>
                <a:gd name="T6" fmla="*/ 1524 w 1524"/>
                <a:gd name="T7" fmla="*/ 441 h 880"/>
                <a:gd name="T8" fmla="*/ 762 w 1524"/>
                <a:gd name="T9" fmla="*/ 880 h 880"/>
              </a:gdLst>
              <a:ahLst/>
              <a:cxnLst>
                <a:cxn ang="0">
                  <a:pos x="T0" y="T1"/>
                </a:cxn>
                <a:cxn ang="0">
                  <a:pos x="T2" y="T3"/>
                </a:cxn>
                <a:cxn ang="0">
                  <a:pos x="T4" y="T5"/>
                </a:cxn>
                <a:cxn ang="0">
                  <a:pos x="T6" y="T7"/>
                </a:cxn>
                <a:cxn ang="0">
                  <a:pos x="T8" y="T9"/>
                </a:cxn>
              </a:cxnLst>
              <a:rect l="0" t="0" r="r" b="b"/>
              <a:pathLst>
                <a:path w="1524" h="880">
                  <a:moveTo>
                    <a:pt x="762" y="880"/>
                  </a:moveTo>
                  <a:lnTo>
                    <a:pt x="0" y="441"/>
                  </a:lnTo>
                  <a:lnTo>
                    <a:pt x="762" y="0"/>
                  </a:lnTo>
                  <a:lnTo>
                    <a:pt x="1524" y="441"/>
                  </a:lnTo>
                  <a:lnTo>
                    <a:pt x="762" y="88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endParaRPr lang="en-US" sz="1800">
                <a:solidFill>
                  <a:srgbClr val="222222"/>
                </a:solidFill>
                <a:latin typeface="Inter"/>
              </a:endParaRPr>
            </a:p>
          </p:txBody>
        </p:sp>
        <p:grpSp>
          <p:nvGrpSpPr>
            <p:cNvPr id="666" name="Group 9"/>
            <p:cNvGrpSpPr/>
            <p:nvPr userDrawn="1"/>
          </p:nvGrpSpPr>
          <p:grpSpPr>
            <a:xfrm>
              <a:off x="13449208" y="6678101"/>
              <a:ext cx="4260371" cy="2771239"/>
              <a:chOff x="6837017" y="3350938"/>
              <a:chExt cx="2433813" cy="1583129"/>
            </a:xfrm>
            <a:grpFill/>
          </p:grpSpPr>
          <p:sp>
            <p:nvSpPr>
              <p:cNvPr id="667" name="Freeform 1176"/>
              <p:cNvSpPr/>
              <p:nvPr/>
            </p:nvSpPr>
            <p:spPr bwMode="auto">
              <a:xfrm>
                <a:off x="6837017" y="3527304"/>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8" name="Freeform 1178"/>
              <p:cNvSpPr/>
              <p:nvPr/>
            </p:nvSpPr>
            <p:spPr bwMode="auto">
              <a:xfrm>
                <a:off x="6837017" y="3350940"/>
                <a:ext cx="2433811" cy="1406763"/>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69" name="Freeform 1179"/>
              <p:cNvSpPr/>
              <p:nvPr/>
            </p:nvSpPr>
            <p:spPr bwMode="auto">
              <a:xfrm>
                <a:off x="6837017" y="3350938"/>
                <a:ext cx="2433811" cy="1406761"/>
              </a:xfrm>
              <a:custGeom>
                <a:avLst/>
                <a:gdLst>
                  <a:gd name="T0" fmla="*/ 585 w 1173"/>
                  <a:gd name="T1" fmla="*/ 678 h 678"/>
                  <a:gd name="T2" fmla="*/ 0 w 1173"/>
                  <a:gd name="T3" fmla="*/ 340 h 678"/>
                  <a:gd name="T4" fmla="*/ 585 w 1173"/>
                  <a:gd name="T5" fmla="*/ 0 h 678"/>
                  <a:gd name="T6" fmla="*/ 1173 w 1173"/>
                  <a:gd name="T7" fmla="*/ 340 h 678"/>
                  <a:gd name="T8" fmla="*/ 585 w 1173"/>
                  <a:gd name="T9" fmla="*/ 678 h 678"/>
                </a:gdLst>
                <a:ahLst/>
                <a:cxnLst>
                  <a:cxn ang="0">
                    <a:pos x="T0" y="T1"/>
                  </a:cxn>
                  <a:cxn ang="0">
                    <a:pos x="T2" y="T3"/>
                  </a:cxn>
                  <a:cxn ang="0">
                    <a:pos x="T4" y="T5"/>
                  </a:cxn>
                  <a:cxn ang="0">
                    <a:pos x="T6" y="T7"/>
                  </a:cxn>
                  <a:cxn ang="0">
                    <a:pos x="T8" y="T9"/>
                  </a:cxn>
                </a:cxnLst>
                <a:rect l="0" t="0" r="r" b="b"/>
                <a:pathLst>
                  <a:path w="1173" h="678">
                    <a:moveTo>
                      <a:pt x="585" y="678"/>
                    </a:moveTo>
                    <a:lnTo>
                      <a:pt x="0" y="340"/>
                    </a:lnTo>
                    <a:lnTo>
                      <a:pt x="585" y="0"/>
                    </a:lnTo>
                    <a:lnTo>
                      <a:pt x="1173" y="340"/>
                    </a:lnTo>
                    <a:lnTo>
                      <a:pt x="585" y="67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670" name="Freeform 1186"/>
              <p:cNvSpPr/>
              <p:nvPr/>
            </p:nvSpPr>
            <p:spPr bwMode="auto">
              <a:xfrm>
                <a:off x="8050811"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1" name="Freeform 1187"/>
              <p:cNvSpPr/>
              <p:nvPr/>
            </p:nvSpPr>
            <p:spPr bwMode="auto">
              <a:xfrm>
                <a:off x="8050812" y="4056395"/>
                <a:ext cx="1220018" cy="877671"/>
              </a:xfrm>
              <a:custGeom>
                <a:avLst/>
                <a:gdLst>
                  <a:gd name="T0" fmla="*/ 0 w 588"/>
                  <a:gd name="T1" fmla="*/ 338 h 423"/>
                  <a:gd name="T2" fmla="*/ 0 w 588"/>
                  <a:gd name="T3" fmla="*/ 423 h 423"/>
                  <a:gd name="T4" fmla="*/ 588 w 588"/>
                  <a:gd name="T5" fmla="*/ 85 h 423"/>
                  <a:gd name="T6" fmla="*/ 588 w 588"/>
                  <a:gd name="T7" fmla="*/ 0 h 423"/>
                  <a:gd name="T8" fmla="*/ 0 w 588"/>
                  <a:gd name="T9" fmla="*/ 338 h 423"/>
                </a:gdLst>
                <a:ahLst/>
                <a:cxnLst>
                  <a:cxn ang="0">
                    <a:pos x="T0" y="T1"/>
                  </a:cxn>
                  <a:cxn ang="0">
                    <a:pos x="T2" y="T3"/>
                  </a:cxn>
                  <a:cxn ang="0">
                    <a:pos x="T4" y="T5"/>
                  </a:cxn>
                  <a:cxn ang="0">
                    <a:pos x="T6" y="T7"/>
                  </a:cxn>
                  <a:cxn ang="0">
                    <a:pos x="T8" y="T9"/>
                  </a:cxn>
                </a:cxnLst>
                <a:rect l="0" t="0" r="r" b="b"/>
                <a:pathLst>
                  <a:path w="588" h="423">
                    <a:moveTo>
                      <a:pt x="0" y="338"/>
                    </a:moveTo>
                    <a:lnTo>
                      <a:pt x="0" y="423"/>
                    </a:lnTo>
                    <a:lnTo>
                      <a:pt x="588" y="85"/>
                    </a:lnTo>
                    <a:lnTo>
                      <a:pt x="588" y="0"/>
                    </a:lnTo>
                    <a:lnTo>
                      <a:pt x="0" y="338"/>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2" name="Freeform 1188"/>
              <p:cNvSpPr/>
              <p:nvPr/>
            </p:nvSpPr>
            <p:spPr bwMode="auto">
              <a:xfrm>
                <a:off x="6837017" y="4053285"/>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3" name="Freeform 1189"/>
              <p:cNvSpPr/>
              <p:nvPr/>
            </p:nvSpPr>
            <p:spPr bwMode="auto">
              <a:xfrm>
                <a:off x="6837019" y="4056396"/>
                <a:ext cx="1213794" cy="877671"/>
              </a:xfrm>
              <a:custGeom>
                <a:avLst/>
                <a:gdLst>
                  <a:gd name="T0" fmla="*/ 0 w 585"/>
                  <a:gd name="T1" fmla="*/ 0 h 423"/>
                  <a:gd name="T2" fmla="*/ 0 w 585"/>
                  <a:gd name="T3" fmla="*/ 85 h 423"/>
                  <a:gd name="T4" fmla="*/ 585 w 585"/>
                  <a:gd name="T5" fmla="*/ 423 h 423"/>
                  <a:gd name="T6" fmla="*/ 585 w 585"/>
                  <a:gd name="T7" fmla="*/ 338 h 423"/>
                  <a:gd name="T8" fmla="*/ 0 w 585"/>
                  <a:gd name="T9" fmla="*/ 0 h 423"/>
                </a:gdLst>
                <a:ahLst/>
                <a:cxnLst>
                  <a:cxn ang="0">
                    <a:pos x="T0" y="T1"/>
                  </a:cxn>
                  <a:cxn ang="0">
                    <a:pos x="T2" y="T3"/>
                  </a:cxn>
                  <a:cxn ang="0">
                    <a:pos x="T4" y="T5"/>
                  </a:cxn>
                  <a:cxn ang="0">
                    <a:pos x="T6" y="T7"/>
                  </a:cxn>
                  <a:cxn ang="0">
                    <a:pos x="T8" y="T9"/>
                  </a:cxn>
                </a:cxnLst>
                <a:rect l="0" t="0" r="r" b="b"/>
                <a:pathLst>
                  <a:path w="585" h="423">
                    <a:moveTo>
                      <a:pt x="0" y="0"/>
                    </a:moveTo>
                    <a:lnTo>
                      <a:pt x="0" y="85"/>
                    </a:lnTo>
                    <a:lnTo>
                      <a:pt x="585" y="423"/>
                    </a:lnTo>
                    <a:lnTo>
                      <a:pt x="585" y="338"/>
                    </a:lnTo>
                    <a:lnTo>
                      <a:pt x="0"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4" name="Freeform 1190"/>
              <p:cNvSpPr/>
              <p:nvPr/>
            </p:nvSpPr>
            <p:spPr bwMode="auto">
              <a:xfrm>
                <a:off x="9249829" y="4045779"/>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5" name="Freeform 1191"/>
              <p:cNvSpPr/>
              <p:nvPr/>
            </p:nvSpPr>
            <p:spPr bwMode="auto">
              <a:xfrm>
                <a:off x="9250076" y="4045998"/>
                <a:ext cx="20749" cy="10375"/>
              </a:xfrm>
              <a:custGeom>
                <a:avLst/>
                <a:gdLst>
                  <a:gd name="T0" fmla="*/ 0 w 10"/>
                  <a:gd name="T1" fmla="*/ 0 h 5"/>
                  <a:gd name="T2" fmla="*/ 0 w 10"/>
                  <a:gd name="T3" fmla="*/ 0 h 5"/>
                  <a:gd name="T4" fmla="*/ 10 w 10"/>
                  <a:gd name="T5" fmla="*/ 5 h 5"/>
                  <a:gd name="T6" fmla="*/ 10 w 10"/>
                  <a:gd name="T7" fmla="*/ 5 h 5"/>
                  <a:gd name="T8" fmla="*/ 0 w 10"/>
                  <a:gd name="T9" fmla="*/ 0 h 5"/>
                </a:gdLst>
                <a:ahLst/>
                <a:cxnLst>
                  <a:cxn ang="0">
                    <a:pos x="T0" y="T1"/>
                  </a:cxn>
                  <a:cxn ang="0">
                    <a:pos x="T2" y="T3"/>
                  </a:cxn>
                  <a:cxn ang="0">
                    <a:pos x="T4" y="T5"/>
                  </a:cxn>
                  <a:cxn ang="0">
                    <a:pos x="T6" y="T7"/>
                  </a:cxn>
                  <a:cxn ang="0">
                    <a:pos x="T8" y="T9"/>
                  </a:cxn>
                </a:cxnLst>
                <a:rect l="0" t="0" r="r" b="b"/>
                <a:pathLst>
                  <a:path w="10" h="5">
                    <a:moveTo>
                      <a:pt x="0" y="0"/>
                    </a:moveTo>
                    <a:lnTo>
                      <a:pt x="0" y="0"/>
                    </a:lnTo>
                    <a:lnTo>
                      <a:pt x="10" y="5"/>
                    </a:lnTo>
                    <a:lnTo>
                      <a:pt x="10" y="5"/>
                    </a:lnTo>
                    <a:lnTo>
                      <a:pt x="0"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676" name="Group 58"/>
            <p:cNvGrpSpPr/>
            <p:nvPr userDrawn="1"/>
          </p:nvGrpSpPr>
          <p:grpSpPr>
            <a:xfrm>
              <a:off x="13730789" y="4509772"/>
              <a:ext cx="3720271" cy="4362064"/>
              <a:chOff x="6990252" y="2191075"/>
              <a:chExt cx="2125268" cy="2491912"/>
            </a:xfrm>
            <a:grpFill/>
          </p:grpSpPr>
          <p:sp>
            <p:nvSpPr>
              <p:cNvPr id="677" name="Freeform 1181"/>
              <p:cNvSpPr/>
              <p:nvPr/>
            </p:nvSpPr>
            <p:spPr bwMode="auto">
              <a:xfrm>
                <a:off x="7565296" y="3772123"/>
                <a:ext cx="975184" cy="564362"/>
              </a:xfrm>
              <a:custGeom>
                <a:avLst/>
                <a:gdLst>
                  <a:gd name="T0" fmla="*/ 234 w 470"/>
                  <a:gd name="T1" fmla="*/ 272 h 272"/>
                  <a:gd name="T2" fmla="*/ 0 w 470"/>
                  <a:gd name="T3" fmla="*/ 137 h 272"/>
                  <a:gd name="T4" fmla="*/ 234 w 470"/>
                  <a:gd name="T5" fmla="*/ 0 h 272"/>
                  <a:gd name="T6" fmla="*/ 470 w 470"/>
                  <a:gd name="T7" fmla="*/ 137 h 272"/>
                  <a:gd name="T8" fmla="*/ 234 w 470"/>
                  <a:gd name="T9" fmla="*/ 272 h 272"/>
                </a:gdLst>
                <a:ahLst/>
                <a:cxnLst>
                  <a:cxn ang="0">
                    <a:pos x="T0" y="T1"/>
                  </a:cxn>
                  <a:cxn ang="0">
                    <a:pos x="T2" y="T3"/>
                  </a:cxn>
                  <a:cxn ang="0">
                    <a:pos x="T4" y="T5"/>
                  </a:cxn>
                  <a:cxn ang="0">
                    <a:pos x="T6" y="T7"/>
                  </a:cxn>
                  <a:cxn ang="0">
                    <a:pos x="T8" y="T9"/>
                  </a:cxn>
                </a:cxnLst>
                <a:rect l="0" t="0" r="r" b="b"/>
                <a:pathLst>
                  <a:path w="470" h="272">
                    <a:moveTo>
                      <a:pt x="234" y="272"/>
                    </a:moveTo>
                    <a:lnTo>
                      <a:pt x="0" y="137"/>
                    </a:lnTo>
                    <a:lnTo>
                      <a:pt x="234" y="0"/>
                    </a:lnTo>
                    <a:lnTo>
                      <a:pt x="470" y="137"/>
                    </a:lnTo>
                    <a:lnTo>
                      <a:pt x="234" y="272"/>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8" name="Freeform 1182"/>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79" name="Freeform 1183"/>
              <p:cNvSpPr/>
              <p:nvPr/>
            </p:nvSpPr>
            <p:spPr bwMode="auto">
              <a:xfrm>
                <a:off x="8515582" y="4056380"/>
                <a:ext cx="24898" cy="10375"/>
              </a:xfrm>
              <a:custGeom>
                <a:avLst/>
                <a:gdLst>
                  <a:gd name="T0" fmla="*/ 12 w 12"/>
                  <a:gd name="T1" fmla="*/ 0 h 5"/>
                  <a:gd name="T2" fmla="*/ 0 w 12"/>
                  <a:gd name="T3" fmla="*/ 5 h 5"/>
                  <a:gd name="T4" fmla="*/ 0 w 12"/>
                  <a:gd name="T5" fmla="*/ 5 h 5"/>
                  <a:gd name="T6" fmla="*/ 12 w 12"/>
                  <a:gd name="T7" fmla="*/ 0 h 5"/>
                </a:gdLst>
                <a:ahLst/>
                <a:cxnLst>
                  <a:cxn ang="0">
                    <a:pos x="T0" y="T1"/>
                  </a:cxn>
                  <a:cxn ang="0">
                    <a:pos x="T2" y="T3"/>
                  </a:cxn>
                  <a:cxn ang="0">
                    <a:pos x="T4" y="T5"/>
                  </a:cxn>
                  <a:cxn ang="0">
                    <a:pos x="T6" y="T7"/>
                  </a:cxn>
                </a:cxnLst>
                <a:rect l="0" t="0" r="r" b="b"/>
                <a:pathLst>
                  <a:path w="12" h="5">
                    <a:moveTo>
                      <a:pt x="12" y="0"/>
                    </a:moveTo>
                    <a:lnTo>
                      <a:pt x="0" y="5"/>
                    </a:lnTo>
                    <a:lnTo>
                      <a:pt x="0" y="5"/>
                    </a:lnTo>
                    <a:lnTo>
                      <a:pt x="12"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0" name="Freeform 1185"/>
              <p:cNvSpPr/>
              <p:nvPr/>
            </p:nvSpPr>
            <p:spPr bwMode="auto">
              <a:xfrm>
                <a:off x="7565296" y="3772123"/>
                <a:ext cx="975184" cy="294630"/>
              </a:xfrm>
              <a:custGeom>
                <a:avLst/>
                <a:gdLst>
                  <a:gd name="T0" fmla="*/ 234 w 470"/>
                  <a:gd name="T1" fmla="*/ 0 h 142"/>
                  <a:gd name="T2" fmla="*/ 0 w 470"/>
                  <a:gd name="T3" fmla="*/ 137 h 142"/>
                  <a:gd name="T4" fmla="*/ 12 w 470"/>
                  <a:gd name="T5" fmla="*/ 142 h 142"/>
                  <a:gd name="T6" fmla="*/ 234 w 470"/>
                  <a:gd name="T7" fmla="*/ 14 h 142"/>
                  <a:gd name="T8" fmla="*/ 458 w 470"/>
                  <a:gd name="T9" fmla="*/ 142 h 142"/>
                  <a:gd name="T10" fmla="*/ 470 w 470"/>
                  <a:gd name="T11" fmla="*/ 137 h 142"/>
                  <a:gd name="T12" fmla="*/ 234 w 470"/>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70" h="142">
                    <a:moveTo>
                      <a:pt x="234" y="0"/>
                    </a:moveTo>
                    <a:lnTo>
                      <a:pt x="0" y="137"/>
                    </a:lnTo>
                    <a:lnTo>
                      <a:pt x="12" y="142"/>
                    </a:lnTo>
                    <a:lnTo>
                      <a:pt x="234" y="14"/>
                    </a:lnTo>
                    <a:lnTo>
                      <a:pt x="458" y="142"/>
                    </a:lnTo>
                    <a:lnTo>
                      <a:pt x="470" y="137"/>
                    </a:lnTo>
                    <a:lnTo>
                      <a:pt x="234"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1" name="Freeform 1233"/>
              <p:cNvSpPr/>
              <p:nvPr/>
            </p:nvSpPr>
            <p:spPr bwMode="auto">
              <a:xfrm>
                <a:off x="7756183" y="3274157"/>
                <a:ext cx="593410" cy="180513"/>
              </a:xfrm>
              <a:custGeom>
                <a:avLst/>
                <a:gdLst>
                  <a:gd name="T0" fmla="*/ 142 w 286"/>
                  <a:gd name="T1" fmla="*/ 80 h 87"/>
                  <a:gd name="T2" fmla="*/ 8 w 286"/>
                  <a:gd name="T3" fmla="*/ 0 h 87"/>
                  <a:gd name="T4" fmla="*/ 0 w 286"/>
                  <a:gd name="T5" fmla="*/ 4 h 87"/>
                  <a:gd name="T6" fmla="*/ 142 w 286"/>
                  <a:gd name="T7" fmla="*/ 87 h 87"/>
                  <a:gd name="T8" fmla="*/ 286 w 286"/>
                  <a:gd name="T9" fmla="*/ 4 h 87"/>
                  <a:gd name="T10" fmla="*/ 279 w 286"/>
                  <a:gd name="T11" fmla="*/ 0 h 87"/>
                  <a:gd name="T12" fmla="*/ 142 w 286"/>
                  <a:gd name="T13" fmla="*/ 80 h 87"/>
                </a:gdLst>
                <a:ahLst/>
                <a:cxnLst>
                  <a:cxn ang="0">
                    <a:pos x="T0" y="T1"/>
                  </a:cxn>
                  <a:cxn ang="0">
                    <a:pos x="T2" y="T3"/>
                  </a:cxn>
                  <a:cxn ang="0">
                    <a:pos x="T4" y="T5"/>
                  </a:cxn>
                  <a:cxn ang="0">
                    <a:pos x="T6" y="T7"/>
                  </a:cxn>
                  <a:cxn ang="0">
                    <a:pos x="T8" y="T9"/>
                  </a:cxn>
                  <a:cxn ang="0">
                    <a:pos x="T10" y="T11"/>
                  </a:cxn>
                  <a:cxn ang="0">
                    <a:pos x="T12" y="T13"/>
                  </a:cxn>
                </a:cxnLst>
                <a:rect l="0" t="0" r="r" b="b"/>
                <a:pathLst>
                  <a:path w="286" h="87">
                    <a:moveTo>
                      <a:pt x="142" y="80"/>
                    </a:moveTo>
                    <a:lnTo>
                      <a:pt x="8" y="0"/>
                    </a:lnTo>
                    <a:lnTo>
                      <a:pt x="0" y="4"/>
                    </a:lnTo>
                    <a:lnTo>
                      <a:pt x="142" y="87"/>
                    </a:lnTo>
                    <a:lnTo>
                      <a:pt x="286" y="4"/>
                    </a:lnTo>
                    <a:lnTo>
                      <a:pt x="279" y="0"/>
                    </a:lnTo>
                    <a:lnTo>
                      <a:pt x="142" y="80"/>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2" name="Freeform 1234"/>
              <p:cNvSpPr/>
              <p:nvPr/>
            </p:nvSpPr>
            <p:spPr bwMode="auto">
              <a:xfrm>
                <a:off x="8137958" y="3483717"/>
                <a:ext cx="593410" cy="514565"/>
              </a:xfrm>
              <a:custGeom>
                <a:avLst/>
                <a:gdLst>
                  <a:gd name="T0" fmla="*/ 144 w 286"/>
                  <a:gd name="T1" fmla="*/ 83 h 248"/>
                  <a:gd name="T2" fmla="*/ 0 w 286"/>
                  <a:gd name="T3" fmla="*/ 0 h 248"/>
                  <a:gd name="T4" fmla="*/ 0 w 286"/>
                  <a:gd name="T5" fmla="*/ 165 h 248"/>
                  <a:gd name="T6" fmla="*/ 144 w 286"/>
                  <a:gd name="T7" fmla="*/ 248 h 248"/>
                  <a:gd name="T8" fmla="*/ 286 w 286"/>
                  <a:gd name="T9" fmla="*/ 165 h 248"/>
                  <a:gd name="T10" fmla="*/ 286 w 286"/>
                  <a:gd name="T11" fmla="*/ 0 h 248"/>
                  <a:gd name="T12" fmla="*/ 144 w 286"/>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4" y="83"/>
                    </a:moveTo>
                    <a:lnTo>
                      <a:pt x="0" y="0"/>
                    </a:lnTo>
                    <a:lnTo>
                      <a:pt x="0" y="165"/>
                    </a:lnTo>
                    <a:lnTo>
                      <a:pt x="144" y="248"/>
                    </a:lnTo>
                    <a:lnTo>
                      <a:pt x="286" y="165"/>
                    </a:lnTo>
                    <a:lnTo>
                      <a:pt x="286" y="0"/>
                    </a:lnTo>
                    <a:lnTo>
                      <a:pt x="144"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3" name="Freeform 1235"/>
              <p:cNvSpPr/>
              <p:nvPr/>
            </p:nvSpPr>
            <p:spPr bwMode="auto">
              <a:xfrm>
                <a:off x="8137958" y="3483717"/>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4" name="Freeform 1236"/>
              <p:cNvSpPr/>
              <p:nvPr/>
            </p:nvSpPr>
            <p:spPr bwMode="auto">
              <a:xfrm>
                <a:off x="8436738" y="3483717"/>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5" name="Freeform 1237"/>
              <p:cNvSpPr/>
              <p:nvPr/>
            </p:nvSpPr>
            <p:spPr bwMode="auto">
              <a:xfrm>
                <a:off x="8137958" y="3317728"/>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6" name="Freeform 1238"/>
              <p:cNvSpPr/>
              <p:nvPr/>
            </p:nvSpPr>
            <p:spPr bwMode="auto">
              <a:xfrm>
                <a:off x="8137958" y="3494093"/>
                <a:ext cx="593410" cy="176364"/>
              </a:xfrm>
              <a:custGeom>
                <a:avLst/>
                <a:gdLst>
                  <a:gd name="T0" fmla="*/ 144 w 286"/>
                  <a:gd name="T1" fmla="*/ 78 h 85"/>
                  <a:gd name="T2" fmla="*/ 8 w 286"/>
                  <a:gd name="T3" fmla="*/ 0 h 85"/>
                  <a:gd name="T4" fmla="*/ 0 w 286"/>
                  <a:gd name="T5" fmla="*/ 2 h 85"/>
                  <a:gd name="T6" fmla="*/ 144 w 286"/>
                  <a:gd name="T7" fmla="*/ 85 h 85"/>
                  <a:gd name="T8" fmla="*/ 286 w 286"/>
                  <a:gd name="T9" fmla="*/ 2 h 85"/>
                  <a:gd name="T10" fmla="*/ 279 w 286"/>
                  <a:gd name="T11" fmla="*/ 0 h 85"/>
                  <a:gd name="T12" fmla="*/ 144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4" y="78"/>
                    </a:moveTo>
                    <a:lnTo>
                      <a:pt x="8" y="0"/>
                    </a:lnTo>
                    <a:lnTo>
                      <a:pt x="0" y="2"/>
                    </a:lnTo>
                    <a:lnTo>
                      <a:pt x="144" y="85"/>
                    </a:lnTo>
                    <a:lnTo>
                      <a:pt x="286" y="2"/>
                    </a:lnTo>
                    <a:lnTo>
                      <a:pt x="279" y="0"/>
                    </a:lnTo>
                    <a:lnTo>
                      <a:pt x="144"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7" name="Freeform 1240"/>
              <p:cNvSpPr/>
              <p:nvPr/>
            </p:nvSpPr>
            <p:spPr bwMode="auto">
              <a:xfrm>
                <a:off x="8525957" y="3703652"/>
                <a:ext cx="292557" cy="510415"/>
              </a:xfrm>
              <a:custGeom>
                <a:avLst/>
                <a:gdLst>
                  <a:gd name="T0" fmla="*/ 141 w 141"/>
                  <a:gd name="T1" fmla="*/ 246 h 246"/>
                  <a:gd name="T2" fmla="*/ 0 w 141"/>
                  <a:gd name="T3" fmla="*/ 165 h 246"/>
                  <a:gd name="T4" fmla="*/ 0 w 141"/>
                  <a:gd name="T5" fmla="*/ 0 h 246"/>
                  <a:gd name="T6" fmla="*/ 141 w 141"/>
                  <a:gd name="T7" fmla="*/ 83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5"/>
                    </a:lnTo>
                    <a:lnTo>
                      <a:pt x="0" y="0"/>
                    </a:lnTo>
                    <a:lnTo>
                      <a:pt x="141" y="83"/>
                    </a:lnTo>
                    <a:lnTo>
                      <a:pt x="141"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88" name="Freeform 1241"/>
              <p:cNvSpPr/>
              <p:nvPr/>
            </p:nvSpPr>
            <p:spPr bwMode="auto">
              <a:xfrm>
                <a:off x="8818512" y="3701748"/>
                <a:ext cx="294631" cy="510415"/>
              </a:xfrm>
              <a:custGeom>
                <a:avLst/>
                <a:gdLst>
                  <a:gd name="T0" fmla="*/ 142 w 142"/>
                  <a:gd name="T1" fmla="*/ 165 h 246"/>
                  <a:gd name="T2" fmla="*/ 0 w 142"/>
                  <a:gd name="T3" fmla="*/ 246 h 246"/>
                  <a:gd name="T4" fmla="*/ 0 w 142"/>
                  <a:gd name="T5" fmla="*/ 83 h 246"/>
                  <a:gd name="T6" fmla="*/ 142 w 142"/>
                  <a:gd name="T7" fmla="*/ 0 h 246"/>
                  <a:gd name="T8" fmla="*/ 142 w 142"/>
                  <a:gd name="T9" fmla="*/ 165 h 246"/>
                </a:gdLst>
                <a:ahLst/>
                <a:cxnLst>
                  <a:cxn ang="0">
                    <a:pos x="T0" y="T1"/>
                  </a:cxn>
                  <a:cxn ang="0">
                    <a:pos x="T2" y="T3"/>
                  </a:cxn>
                  <a:cxn ang="0">
                    <a:pos x="T4" y="T5"/>
                  </a:cxn>
                  <a:cxn ang="0">
                    <a:pos x="T6" y="T7"/>
                  </a:cxn>
                  <a:cxn ang="0">
                    <a:pos x="T8" y="T9"/>
                  </a:cxn>
                </a:cxnLst>
                <a:rect l="0" t="0" r="r" b="b"/>
                <a:pathLst>
                  <a:path w="142" h="246">
                    <a:moveTo>
                      <a:pt x="142" y="165"/>
                    </a:moveTo>
                    <a:lnTo>
                      <a:pt x="0" y="246"/>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689" name="Freeform 1242"/>
              <p:cNvSpPr/>
              <p:nvPr/>
            </p:nvSpPr>
            <p:spPr bwMode="auto">
              <a:xfrm>
                <a:off x="8525957" y="3533514"/>
                <a:ext cx="587186" cy="342352"/>
              </a:xfrm>
              <a:custGeom>
                <a:avLst/>
                <a:gdLst>
                  <a:gd name="T0" fmla="*/ 141 w 283"/>
                  <a:gd name="T1" fmla="*/ 165 h 165"/>
                  <a:gd name="T2" fmla="*/ 0 w 283"/>
                  <a:gd name="T3" fmla="*/ 82 h 165"/>
                  <a:gd name="T4" fmla="*/ 141 w 283"/>
                  <a:gd name="T5" fmla="*/ 0 h 165"/>
                  <a:gd name="T6" fmla="*/ 283 w 283"/>
                  <a:gd name="T7" fmla="*/ 82 h 165"/>
                  <a:gd name="T8" fmla="*/ 141 w 283"/>
                  <a:gd name="T9" fmla="*/ 165 h 165"/>
                </a:gdLst>
                <a:ahLst/>
                <a:cxnLst>
                  <a:cxn ang="0">
                    <a:pos x="T0" y="T1"/>
                  </a:cxn>
                  <a:cxn ang="0">
                    <a:pos x="T2" y="T3"/>
                  </a:cxn>
                  <a:cxn ang="0">
                    <a:pos x="T4" y="T5"/>
                  </a:cxn>
                  <a:cxn ang="0">
                    <a:pos x="T6" y="T7"/>
                  </a:cxn>
                  <a:cxn ang="0">
                    <a:pos x="T8" y="T9"/>
                  </a:cxn>
                </a:cxnLst>
                <a:rect l="0" t="0" r="r" b="b"/>
                <a:pathLst>
                  <a:path w="283" h="165">
                    <a:moveTo>
                      <a:pt x="141" y="165"/>
                    </a:moveTo>
                    <a:lnTo>
                      <a:pt x="0" y="82"/>
                    </a:lnTo>
                    <a:lnTo>
                      <a:pt x="141" y="0"/>
                    </a:lnTo>
                    <a:lnTo>
                      <a:pt x="283" y="82"/>
                    </a:lnTo>
                    <a:lnTo>
                      <a:pt x="141"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0" name="Freeform 1244"/>
              <p:cNvSpPr/>
              <p:nvPr/>
            </p:nvSpPr>
            <p:spPr bwMode="auto">
              <a:xfrm>
                <a:off x="7374409" y="3498242"/>
                <a:ext cx="589260" cy="514565"/>
              </a:xfrm>
              <a:custGeom>
                <a:avLst/>
                <a:gdLst>
                  <a:gd name="T0" fmla="*/ 142 w 284"/>
                  <a:gd name="T1" fmla="*/ 83 h 248"/>
                  <a:gd name="T2" fmla="*/ 0 w 284"/>
                  <a:gd name="T3" fmla="*/ 0 h 248"/>
                  <a:gd name="T4" fmla="*/ 0 w 284"/>
                  <a:gd name="T5" fmla="*/ 165 h 248"/>
                  <a:gd name="T6" fmla="*/ 142 w 284"/>
                  <a:gd name="T7" fmla="*/ 248 h 248"/>
                  <a:gd name="T8" fmla="*/ 284 w 284"/>
                  <a:gd name="T9" fmla="*/ 165 h 248"/>
                  <a:gd name="T10" fmla="*/ 284 w 284"/>
                  <a:gd name="T11" fmla="*/ 0 h 248"/>
                  <a:gd name="T12" fmla="*/ 142 w 284"/>
                  <a:gd name="T13" fmla="*/ 83 h 248"/>
                </a:gdLst>
                <a:ahLst/>
                <a:cxnLst>
                  <a:cxn ang="0">
                    <a:pos x="T0" y="T1"/>
                  </a:cxn>
                  <a:cxn ang="0">
                    <a:pos x="T2" y="T3"/>
                  </a:cxn>
                  <a:cxn ang="0">
                    <a:pos x="T4" y="T5"/>
                  </a:cxn>
                  <a:cxn ang="0">
                    <a:pos x="T6" y="T7"/>
                  </a:cxn>
                  <a:cxn ang="0">
                    <a:pos x="T8" y="T9"/>
                  </a:cxn>
                  <a:cxn ang="0">
                    <a:pos x="T10" y="T11"/>
                  </a:cxn>
                  <a:cxn ang="0">
                    <a:pos x="T12" y="T13"/>
                  </a:cxn>
                </a:cxnLst>
                <a:rect l="0" t="0" r="r" b="b"/>
                <a:pathLst>
                  <a:path w="284" h="248">
                    <a:moveTo>
                      <a:pt x="142" y="83"/>
                    </a:moveTo>
                    <a:lnTo>
                      <a:pt x="0" y="0"/>
                    </a:lnTo>
                    <a:lnTo>
                      <a:pt x="0" y="165"/>
                    </a:lnTo>
                    <a:lnTo>
                      <a:pt x="142" y="248"/>
                    </a:lnTo>
                    <a:lnTo>
                      <a:pt x="284" y="165"/>
                    </a:lnTo>
                    <a:lnTo>
                      <a:pt x="284" y="0"/>
                    </a:lnTo>
                    <a:lnTo>
                      <a:pt x="142"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1" name="Freeform 1245"/>
              <p:cNvSpPr/>
              <p:nvPr/>
            </p:nvSpPr>
            <p:spPr bwMode="auto">
              <a:xfrm>
                <a:off x="7374409" y="3498242"/>
                <a:ext cx="294631"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2" name="Freeform 1246"/>
              <p:cNvSpPr/>
              <p:nvPr/>
            </p:nvSpPr>
            <p:spPr bwMode="auto">
              <a:xfrm>
                <a:off x="7669039" y="3498242"/>
                <a:ext cx="294631"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3" name="Freeform 1247"/>
              <p:cNvSpPr/>
              <p:nvPr/>
            </p:nvSpPr>
            <p:spPr bwMode="auto">
              <a:xfrm>
                <a:off x="7374409" y="3332253"/>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4" name="Freeform 1248"/>
              <p:cNvSpPr/>
              <p:nvPr/>
            </p:nvSpPr>
            <p:spPr bwMode="auto">
              <a:xfrm>
                <a:off x="7374409" y="3508616"/>
                <a:ext cx="589260" cy="176364"/>
              </a:xfrm>
              <a:custGeom>
                <a:avLst/>
                <a:gdLst>
                  <a:gd name="T0" fmla="*/ 142 w 284"/>
                  <a:gd name="T1" fmla="*/ 78 h 85"/>
                  <a:gd name="T2" fmla="*/ 5 w 284"/>
                  <a:gd name="T3" fmla="*/ 0 h 85"/>
                  <a:gd name="T4" fmla="*/ 0 w 284"/>
                  <a:gd name="T5" fmla="*/ 2 h 85"/>
                  <a:gd name="T6" fmla="*/ 142 w 284"/>
                  <a:gd name="T7" fmla="*/ 85 h 85"/>
                  <a:gd name="T8" fmla="*/ 284 w 284"/>
                  <a:gd name="T9" fmla="*/ 2 h 85"/>
                  <a:gd name="T10" fmla="*/ 279 w 284"/>
                  <a:gd name="T11" fmla="*/ 0 h 85"/>
                  <a:gd name="T12" fmla="*/ 142 w 284"/>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4" h="85">
                    <a:moveTo>
                      <a:pt x="142" y="78"/>
                    </a:moveTo>
                    <a:lnTo>
                      <a:pt x="5" y="0"/>
                    </a:lnTo>
                    <a:lnTo>
                      <a:pt x="0" y="2"/>
                    </a:lnTo>
                    <a:lnTo>
                      <a:pt x="142" y="85"/>
                    </a:lnTo>
                    <a:lnTo>
                      <a:pt x="284" y="2"/>
                    </a:lnTo>
                    <a:lnTo>
                      <a:pt x="279" y="0"/>
                    </a:lnTo>
                    <a:lnTo>
                      <a:pt x="142"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5" name="Freeform 1250"/>
              <p:cNvSpPr/>
              <p:nvPr/>
            </p:nvSpPr>
            <p:spPr bwMode="auto">
              <a:xfrm>
                <a:off x="7756183" y="3718178"/>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6" name="Freeform 1253"/>
              <p:cNvSpPr/>
              <p:nvPr/>
            </p:nvSpPr>
            <p:spPr bwMode="auto">
              <a:xfrm>
                <a:off x="7756183" y="3728550"/>
                <a:ext cx="593410" cy="176364"/>
              </a:xfrm>
              <a:custGeom>
                <a:avLst/>
                <a:gdLst>
                  <a:gd name="T0" fmla="*/ 142 w 286"/>
                  <a:gd name="T1" fmla="*/ 78 h 85"/>
                  <a:gd name="T2" fmla="*/ 8 w 286"/>
                  <a:gd name="T3" fmla="*/ 0 h 85"/>
                  <a:gd name="T4" fmla="*/ 0 w 286"/>
                  <a:gd name="T5" fmla="*/ 2 h 85"/>
                  <a:gd name="T6" fmla="*/ 142 w 286"/>
                  <a:gd name="T7" fmla="*/ 85 h 85"/>
                  <a:gd name="T8" fmla="*/ 286 w 286"/>
                  <a:gd name="T9" fmla="*/ 2 h 85"/>
                  <a:gd name="T10" fmla="*/ 279 w 286"/>
                  <a:gd name="T11" fmla="*/ 0 h 85"/>
                  <a:gd name="T12" fmla="*/ 142 w 286"/>
                  <a:gd name="T13" fmla="*/ 78 h 85"/>
                </a:gdLst>
                <a:ahLst/>
                <a:cxnLst>
                  <a:cxn ang="0">
                    <a:pos x="T0" y="T1"/>
                  </a:cxn>
                  <a:cxn ang="0">
                    <a:pos x="T2" y="T3"/>
                  </a:cxn>
                  <a:cxn ang="0">
                    <a:pos x="T4" y="T5"/>
                  </a:cxn>
                  <a:cxn ang="0">
                    <a:pos x="T6" y="T7"/>
                  </a:cxn>
                  <a:cxn ang="0">
                    <a:pos x="T8" y="T9"/>
                  </a:cxn>
                  <a:cxn ang="0">
                    <a:pos x="T10" y="T11"/>
                  </a:cxn>
                  <a:cxn ang="0">
                    <a:pos x="T12" y="T13"/>
                  </a:cxn>
                </a:cxnLst>
                <a:rect l="0" t="0" r="r" b="b"/>
                <a:pathLst>
                  <a:path w="286" h="85">
                    <a:moveTo>
                      <a:pt x="142" y="78"/>
                    </a:moveTo>
                    <a:lnTo>
                      <a:pt x="8" y="0"/>
                    </a:lnTo>
                    <a:lnTo>
                      <a:pt x="0" y="2"/>
                    </a:lnTo>
                    <a:lnTo>
                      <a:pt x="142" y="85"/>
                    </a:lnTo>
                    <a:lnTo>
                      <a:pt x="286" y="2"/>
                    </a:lnTo>
                    <a:lnTo>
                      <a:pt x="279" y="0"/>
                    </a:lnTo>
                    <a:lnTo>
                      <a:pt x="142" y="78"/>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7" name="Freeform 1255"/>
              <p:cNvSpPr/>
              <p:nvPr/>
            </p:nvSpPr>
            <p:spPr bwMode="auto">
              <a:xfrm>
                <a:off x="8137958" y="3940186"/>
                <a:ext cx="298780" cy="508341"/>
              </a:xfrm>
              <a:custGeom>
                <a:avLst/>
                <a:gdLst>
                  <a:gd name="T0" fmla="*/ 144 w 144"/>
                  <a:gd name="T1" fmla="*/ 245 h 245"/>
                  <a:gd name="T2" fmla="*/ 0 w 144"/>
                  <a:gd name="T3" fmla="*/ 162 h 245"/>
                  <a:gd name="T4" fmla="*/ 0 w 144"/>
                  <a:gd name="T5" fmla="*/ 0 h 245"/>
                  <a:gd name="T6" fmla="*/ 144 w 144"/>
                  <a:gd name="T7" fmla="*/ 82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2"/>
                    </a:lnTo>
                    <a:lnTo>
                      <a:pt x="0" y="0"/>
                    </a:lnTo>
                    <a:lnTo>
                      <a:pt x="144" y="82"/>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8" name="Freeform 1256"/>
              <p:cNvSpPr/>
              <p:nvPr/>
            </p:nvSpPr>
            <p:spPr bwMode="auto">
              <a:xfrm>
                <a:off x="8436738" y="3938283"/>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699" name="Freeform 1257"/>
              <p:cNvSpPr/>
              <p:nvPr/>
            </p:nvSpPr>
            <p:spPr bwMode="auto">
              <a:xfrm>
                <a:off x="8137958" y="3767974"/>
                <a:ext cx="593410" cy="342352"/>
              </a:xfrm>
              <a:custGeom>
                <a:avLst/>
                <a:gdLst>
                  <a:gd name="T0" fmla="*/ 144 w 286"/>
                  <a:gd name="T1" fmla="*/ 165 h 165"/>
                  <a:gd name="T2" fmla="*/ 0 w 286"/>
                  <a:gd name="T3" fmla="*/ 83 h 165"/>
                  <a:gd name="T4" fmla="*/ 144 w 286"/>
                  <a:gd name="T5" fmla="*/ 0 h 165"/>
                  <a:gd name="T6" fmla="*/ 286 w 286"/>
                  <a:gd name="T7" fmla="*/ 83 h 165"/>
                  <a:gd name="T8" fmla="*/ 144 w 286"/>
                  <a:gd name="T9" fmla="*/ 165 h 165"/>
                </a:gdLst>
                <a:ahLst/>
                <a:cxnLst>
                  <a:cxn ang="0">
                    <a:pos x="T0" y="T1"/>
                  </a:cxn>
                  <a:cxn ang="0">
                    <a:pos x="T2" y="T3"/>
                  </a:cxn>
                  <a:cxn ang="0">
                    <a:pos x="T4" y="T5"/>
                  </a:cxn>
                  <a:cxn ang="0">
                    <a:pos x="T6" y="T7"/>
                  </a:cxn>
                  <a:cxn ang="0">
                    <a:pos x="T8" y="T9"/>
                  </a:cxn>
                </a:cxnLst>
                <a:rect l="0" t="0" r="r" b="b"/>
                <a:pathLst>
                  <a:path w="286" h="165">
                    <a:moveTo>
                      <a:pt x="144" y="165"/>
                    </a:moveTo>
                    <a:lnTo>
                      <a:pt x="0" y="83"/>
                    </a:lnTo>
                    <a:lnTo>
                      <a:pt x="144" y="0"/>
                    </a:lnTo>
                    <a:lnTo>
                      <a:pt x="286" y="83"/>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0" name="Freeform 1260"/>
              <p:cNvSpPr/>
              <p:nvPr/>
            </p:nvSpPr>
            <p:spPr bwMode="auto">
              <a:xfrm>
                <a:off x="6992634" y="3733737"/>
                <a:ext cx="294631"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1" name="Freeform 1261"/>
              <p:cNvSpPr/>
              <p:nvPr/>
            </p:nvSpPr>
            <p:spPr bwMode="auto">
              <a:xfrm>
                <a:off x="7287265" y="3732701"/>
                <a:ext cx="292557" cy="510415"/>
              </a:xfrm>
              <a:custGeom>
                <a:avLst/>
                <a:gdLst>
                  <a:gd name="T0" fmla="*/ 141 w 141"/>
                  <a:gd name="T1" fmla="*/ 166 h 246"/>
                  <a:gd name="T2" fmla="*/ 0 w 141"/>
                  <a:gd name="T3" fmla="*/ 246 h 246"/>
                  <a:gd name="T4" fmla="*/ 0 w 141"/>
                  <a:gd name="T5" fmla="*/ 83 h 246"/>
                  <a:gd name="T6" fmla="*/ 141 w 141"/>
                  <a:gd name="T7" fmla="*/ 0 h 246"/>
                  <a:gd name="T8" fmla="*/ 141 w 141"/>
                  <a:gd name="T9" fmla="*/ 166 h 246"/>
                </a:gdLst>
                <a:ahLst/>
                <a:cxnLst>
                  <a:cxn ang="0">
                    <a:pos x="T0" y="T1"/>
                  </a:cxn>
                  <a:cxn ang="0">
                    <a:pos x="T2" y="T3"/>
                  </a:cxn>
                  <a:cxn ang="0">
                    <a:pos x="T4" y="T5"/>
                  </a:cxn>
                  <a:cxn ang="0">
                    <a:pos x="T6" y="T7"/>
                  </a:cxn>
                  <a:cxn ang="0">
                    <a:pos x="T8" y="T9"/>
                  </a:cxn>
                </a:cxnLst>
                <a:rect l="0" t="0" r="r" b="b"/>
                <a:pathLst>
                  <a:path w="141" h="246">
                    <a:moveTo>
                      <a:pt x="141" y="166"/>
                    </a:moveTo>
                    <a:lnTo>
                      <a:pt x="0" y="246"/>
                    </a:lnTo>
                    <a:lnTo>
                      <a:pt x="0" y="83"/>
                    </a:lnTo>
                    <a:lnTo>
                      <a:pt x="141" y="0"/>
                    </a:lnTo>
                    <a:lnTo>
                      <a:pt x="141"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2" name="Freeform 1262"/>
              <p:cNvSpPr/>
              <p:nvPr/>
            </p:nvSpPr>
            <p:spPr bwMode="auto">
              <a:xfrm>
                <a:off x="6990254" y="3562563"/>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3" name="Freeform 1265"/>
              <p:cNvSpPr/>
              <p:nvPr/>
            </p:nvSpPr>
            <p:spPr bwMode="auto">
              <a:xfrm>
                <a:off x="7374409" y="3955749"/>
                <a:ext cx="294631" cy="508341"/>
              </a:xfrm>
              <a:custGeom>
                <a:avLst/>
                <a:gdLst>
                  <a:gd name="T0" fmla="*/ 142 w 142"/>
                  <a:gd name="T1" fmla="*/ 245 h 245"/>
                  <a:gd name="T2" fmla="*/ 0 w 142"/>
                  <a:gd name="T3" fmla="*/ 162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2"/>
                    </a:lnTo>
                    <a:lnTo>
                      <a:pt x="0" y="0"/>
                    </a:lnTo>
                    <a:lnTo>
                      <a:pt x="142" y="82"/>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4" name="Freeform 1266"/>
              <p:cNvSpPr/>
              <p:nvPr/>
            </p:nvSpPr>
            <p:spPr bwMode="auto">
              <a:xfrm>
                <a:off x="7669039" y="3954711"/>
                <a:ext cx="294631" cy="508341"/>
              </a:xfrm>
              <a:custGeom>
                <a:avLst/>
                <a:gdLst>
                  <a:gd name="T0" fmla="*/ 142 w 142"/>
                  <a:gd name="T1" fmla="*/ 162 h 245"/>
                  <a:gd name="T2" fmla="*/ 0 w 142"/>
                  <a:gd name="T3" fmla="*/ 245 h 245"/>
                  <a:gd name="T4" fmla="*/ 0 w 142"/>
                  <a:gd name="T5" fmla="*/ 82 h 245"/>
                  <a:gd name="T6" fmla="*/ 142 w 142"/>
                  <a:gd name="T7" fmla="*/ 0 h 245"/>
                  <a:gd name="T8" fmla="*/ 142 w 142"/>
                  <a:gd name="T9" fmla="*/ 162 h 245"/>
                </a:gdLst>
                <a:ahLst/>
                <a:cxnLst>
                  <a:cxn ang="0">
                    <a:pos x="T0" y="T1"/>
                  </a:cxn>
                  <a:cxn ang="0">
                    <a:pos x="T2" y="T3"/>
                  </a:cxn>
                  <a:cxn ang="0">
                    <a:pos x="T4" y="T5"/>
                  </a:cxn>
                  <a:cxn ang="0">
                    <a:pos x="T6" y="T7"/>
                  </a:cxn>
                  <a:cxn ang="0">
                    <a:pos x="T8" y="T9"/>
                  </a:cxn>
                </a:cxnLst>
                <a:rect l="0" t="0" r="r" b="b"/>
                <a:pathLst>
                  <a:path w="142" h="245">
                    <a:moveTo>
                      <a:pt x="142" y="162"/>
                    </a:moveTo>
                    <a:lnTo>
                      <a:pt x="0" y="245"/>
                    </a:lnTo>
                    <a:lnTo>
                      <a:pt x="0" y="82"/>
                    </a:lnTo>
                    <a:lnTo>
                      <a:pt x="142" y="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5" name="Freeform 1267"/>
              <p:cNvSpPr/>
              <p:nvPr/>
            </p:nvSpPr>
            <p:spPr bwMode="auto">
              <a:xfrm>
                <a:off x="7374409" y="3782498"/>
                <a:ext cx="589260" cy="342352"/>
              </a:xfrm>
              <a:custGeom>
                <a:avLst/>
                <a:gdLst>
                  <a:gd name="T0" fmla="*/ 142 w 284"/>
                  <a:gd name="T1" fmla="*/ 165 h 165"/>
                  <a:gd name="T2" fmla="*/ 0 w 284"/>
                  <a:gd name="T3" fmla="*/ 83 h 165"/>
                  <a:gd name="T4" fmla="*/ 142 w 284"/>
                  <a:gd name="T5" fmla="*/ 0 h 165"/>
                  <a:gd name="T6" fmla="*/ 284 w 284"/>
                  <a:gd name="T7" fmla="*/ 83 h 165"/>
                  <a:gd name="T8" fmla="*/ 142 w 284"/>
                  <a:gd name="T9" fmla="*/ 165 h 165"/>
                </a:gdLst>
                <a:ahLst/>
                <a:cxnLst>
                  <a:cxn ang="0">
                    <a:pos x="T0" y="T1"/>
                  </a:cxn>
                  <a:cxn ang="0">
                    <a:pos x="T2" y="T3"/>
                  </a:cxn>
                  <a:cxn ang="0">
                    <a:pos x="T4" y="T5"/>
                  </a:cxn>
                  <a:cxn ang="0">
                    <a:pos x="T6" y="T7"/>
                  </a:cxn>
                  <a:cxn ang="0">
                    <a:pos x="T8" y="T9"/>
                  </a:cxn>
                </a:cxnLst>
                <a:rect l="0" t="0" r="r" b="b"/>
                <a:pathLst>
                  <a:path w="284" h="165">
                    <a:moveTo>
                      <a:pt x="142" y="165"/>
                    </a:moveTo>
                    <a:lnTo>
                      <a:pt x="0" y="83"/>
                    </a:lnTo>
                    <a:lnTo>
                      <a:pt x="142" y="0"/>
                    </a:lnTo>
                    <a:lnTo>
                      <a:pt x="284" y="83"/>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6" name="Freeform 1270"/>
              <p:cNvSpPr/>
              <p:nvPr/>
            </p:nvSpPr>
            <p:spPr bwMode="auto">
              <a:xfrm>
                <a:off x="7756183" y="4168422"/>
                <a:ext cx="294631" cy="514565"/>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7" name="Freeform 1271"/>
              <p:cNvSpPr/>
              <p:nvPr/>
            </p:nvSpPr>
            <p:spPr bwMode="auto">
              <a:xfrm>
                <a:off x="8050814" y="4166517"/>
                <a:ext cx="298780" cy="514565"/>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8" name="Freeform 1272"/>
              <p:cNvSpPr/>
              <p:nvPr/>
            </p:nvSpPr>
            <p:spPr bwMode="auto">
              <a:xfrm>
                <a:off x="7756183" y="4002433"/>
                <a:ext cx="593410" cy="338204"/>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09" name="Freeform 1274"/>
              <p:cNvSpPr/>
              <p:nvPr/>
            </p:nvSpPr>
            <p:spPr bwMode="auto">
              <a:xfrm>
                <a:off x="7756183" y="2813536"/>
                <a:ext cx="593410" cy="514565"/>
              </a:xfrm>
              <a:custGeom>
                <a:avLst/>
                <a:gdLst>
                  <a:gd name="T0" fmla="*/ 142 w 286"/>
                  <a:gd name="T1" fmla="*/ 82 h 248"/>
                  <a:gd name="T2" fmla="*/ 0 w 286"/>
                  <a:gd name="T3" fmla="*/ 0 h 248"/>
                  <a:gd name="T4" fmla="*/ 0 w 286"/>
                  <a:gd name="T5" fmla="*/ 165 h 248"/>
                  <a:gd name="T6" fmla="*/ 142 w 286"/>
                  <a:gd name="T7" fmla="*/ 248 h 248"/>
                  <a:gd name="T8" fmla="*/ 286 w 286"/>
                  <a:gd name="T9" fmla="*/ 165 h 248"/>
                  <a:gd name="T10" fmla="*/ 286 w 286"/>
                  <a:gd name="T11" fmla="*/ 0 h 248"/>
                  <a:gd name="T12" fmla="*/ 142 w 286"/>
                  <a:gd name="T13" fmla="*/ 82 h 248"/>
                </a:gdLst>
                <a:ahLst/>
                <a:cxnLst>
                  <a:cxn ang="0">
                    <a:pos x="T0" y="T1"/>
                  </a:cxn>
                  <a:cxn ang="0">
                    <a:pos x="T2" y="T3"/>
                  </a:cxn>
                  <a:cxn ang="0">
                    <a:pos x="T4" y="T5"/>
                  </a:cxn>
                  <a:cxn ang="0">
                    <a:pos x="T6" y="T7"/>
                  </a:cxn>
                  <a:cxn ang="0">
                    <a:pos x="T8" y="T9"/>
                  </a:cxn>
                  <a:cxn ang="0">
                    <a:pos x="T10" y="T11"/>
                  </a:cxn>
                  <a:cxn ang="0">
                    <a:pos x="T12" y="T13"/>
                  </a:cxn>
                </a:cxnLst>
                <a:rect l="0" t="0" r="r" b="b"/>
                <a:pathLst>
                  <a:path w="286" h="248">
                    <a:moveTo>
                      <a:pt x="142" y="82"/>
                    </a:moveTo>
                    <a:lnTo>
                      <a:pt x="0" y="0"/>
                    </a:lnTo>
                    <a:lnTo>
                      <a:pt x="0" y="165"/>
                    </a:lnTo>
                    <a:lnTo>
                      <a:pt x="142" y="248"/>
                    </a:lnTo>
                    <a:lnTo>
                      <a:pt x="286" y="165"/>
                    </a:lnTo>
                    <a:lnTo>
                      <a:pt x="286" y="0"/>
                    </a:lnTo>
                    <a:lnTo>
                      <a:pt x="142" y="82"/>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0" name="Freeform 1275"/>
              <p:cNvSpPr/>
              <p:nvPr/>
            </p:nvSpPr>
            <p:spPr bwMode="auto">
              <a:xfrm>
                <a:off x="7756183" y="2813536"/>
                <a:ext cx="294631"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1" name="Freeform 1276"/>
              <p:cNvSpPr/>
              <p:nvPr/>
            </p:nvSpPr>
            <p:spPr bwMode="auto">
              <a:xfrm>
                <a:off x="8050814" y="2813536"/>
                <a:ext cx="298780" cy="514565"/>
              </a:xfrm>
              <a:custGeom>
                <a:avLst/>
                <a:gdLst>
                  <a:gd name="T0" fmla="*/ 144 w 144"/>
                  <a:gd name="T1" fmla="*/ 165 h 248"/>
                  <a:gd name="T2" fmla="*/ 0 w 144"/>
                  <a:gd name="T3" fmla="*/ 248 h 248"/>
                  <a:gd name="T4" fmla="*/ 0 w 144"/>
                  <a:gd name="T5" fmla="*/ 82 h 248"/>
                  <a:gd name="T6" fmla="*/ 144 w 144"/>
                  <a:gd name="T7" fmla="*/ 0 h 248"/>
                  <a:gd name="T8" fmla="*/ 144 w 144"/>
                  <a:gd name="T9" fmla="*/ 165 h 248"/>
                </a:gdLst>
                <a:ahLst/>
                <a:cxnLst>
                  <a:cxn ang="0">
                    <a:pos x="T0" y="T1"/>
                  </a:cxn>
                  <a:cxn ang="0">
                    <a:pos x="T2" y="T3"/>
                  </a:cxn>
                  <a:cxn ang="0">
                    <a:pos x="T4" y="T5"/>
                  </a:cxn>
                  <a:cxn ang="0">
                    <a:pos x="T6" y="T7"/>
                  </a:cxn>
                  <a:cxn ang="0">
                    <a:pos x="T8" y="T9"/>
                  </a:cxn>
                </a:cxnLst>
                <a:rect l="0" t="0" r="r" b="b"/>
                <a:pathLst>
                  <a:path w="144" h="248">
                    <a:moveTo>
                      <a:pt x="144" y="165"/>
                    </a:moveTo>
                    <a:lnTo>
                      <a:pt x="0" y="248"/>
                    </a:lnTo>
                    <a:lnTo>
                      <a:pt x="0" y="82"/>
                    </a:lnTo>
                    <a:lnTo>
                      <a:pt x="144" y="0"/>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2" name="Freeform 1277"/>
              <p:cNvSpPr/>
              <p:nvPr/>
            </p:nvSpPr>
            <p:spPr bwMode="auto">
              <a:xfrm>
                <a:off x="7756183" y="2647547"/>
                <a:ext cx="593410" cy="336127"/>
              </a:xfrm>
              <a:custGeom>
                <a:avLst/>
                <a:gdLst>
                  <a:gd name="T0" fmla="*/ 142 w 286"/>
                  <a:gd name="T1" fmla="*/ 162 h 162"/>
                  <a:gd name="T2" fmla="*/ 0 w 286"/>
                  <a:gd name="T3" fmla="*/ 80 h 162"/>
                  <a:gd name="T4" fmla="*/ 142 w 286"/>
                  <a:gd name="T5" fmla="*/ 0 h 162"/>
                  <a:gd name="T6" fmla="*/ 286 w 286"/>
                  <a:gd name="T7" fmla="*/ 80 h 162"/>
                  <a:gd name="T8" fmla="*/ 142 w 286"/>
                  <a:gd name="T9" fmla="*/ 162 h 162"/>
                </a:gdLst>
                <a:ahLst/>
                <a:cxnLst>
                  <a:cxn ang="0">
                    <a:pos x="T0" y="T1"/>
                  </a:cxn>
                  <a:cxn ang="0">
                    <a:pos x="T2" y="T3"/>
                  </a:cxn>
                  <a:cxn ang="0">
                    <a:pos x="T4" y="T5"/>
                  </a:cxn>
                  <a:cxn ang="0">
                    <a:pos x="T6" y="T7"/>
                  </a:cxn>
                  <a:cxn ang="0">
                    <a:pos x="T8" y="T9"/>
                  </a:cxn>
                </a:cxnLst>
                <a:rect l="0" t="0" r="r" b="b"/>
                <a:pathLst>
                  <a:path w="286" h="162">
                    <a:moveTo>
                      <a:pt x="142" y="162"/>
                    </a:moveTo>
                    <a:lnTo>
                      <a:pt x="0" y="80"/>
                    </a:lnTo>
                    <a:lnTo>
                      <a:pt x="142" y="0"/>
                    </a:lnTo>
                    <a:lnTo>
                      <a:pt x="286" y="8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3" name="Freeform 1284"/>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4" name="Freeform 1285"/>
              <p:cNvSpPr/>
              <p:nvPr/>
            </p:nvSpPr>
            <p:spPr bwMode="auto">
              <a:xfrm>
                <a:off x="8137958" y="3033472"/>
                <a:ext cx="593410" cy="508342"/>
              </a:xfrm>
              <a:custGeom>
                <a:avLst/>
                <a:gdLst>
                  <a:gd name="T0" fmla="*/ 144 w 286"/>
                  <a:gd name="T1" fmla="*/ 83 h 245"/>
                  <a:gd name="T2" fmla="*/ 0 w 286"/>
                  <a:gd name="T3" fmla="*/ 0 h 245"/>
                  <a:gd name="T4" fmla="*/ 0 w 286"/>
                  <a:gd name="T5" fmla="*/ 165 h 245"/>
                  <a:gd name="T6" fmla="*/ 144 w 286"/>
                  <a:gd name="T7" fmla="*/ 245 h 245"/>
                  <a:gd name="T8" fmla="*/ 286 w 286"/>
                  <a:gd name="T9" fmla="*/ 165 h 245"/>
                  <a:gd name="T10" fmla="*/ 286 w 286"/>
                  <a:gd name="T11" fmla="*/ 0 h 245"/>
                  <a:gd name="T12" fmla="*/ 144 w 286"/>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6" h="245">
                    <a:moveTo>
                      <a:pt x="144" y="83"/>
                    </a:moveTo>
                    <a:lnTo>
                      <a:pt x="0" y="0"/>
                    </a:lnTo>
                    <a:lnTo>
                      <a:pt x="0" y="165"/>
                    </a:lnTo>
                    <a:lnTo>
                      <a:pt x="144" y="245"/>
                    </a:lnTo>
                    <a:lnTo>
                      <a:pt x="286" y="165"/>
                    </a:lnTo>
                    <a:lnTo>
                      <a:pt x="286" y="0"/>
                    </a:lnTo>
                    <a:lnTo>
                      <a:pt x="144"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5" name="Freeform 1286"/>
              <p:cNvSpPr/>
              <p:nvPr/>
            </p:nvSpPr>
            <p:spPr bwMode="auto">
              <a:xfrm>
                <a:off x="8137958" y="3033472"/>
                <a:ext cx="298780" cy="508342"/>
              </a:xfrm>
              <a:custGeom>
                <a:avLst/>
                <a:gdLst>
                  <a:gd name="T0" fmla="*/ 144 w 144"/>
                  <a:gd name="T1" fmla="*/ 245 h 245"/>
                  <a:gd name="T2" fmla="*/ 0 w 144"/>
                  <a:gd name="T3" fmla="*/ 165 h 245"/>
                  <a:gd name="T4" fmla="*/ 0 w 144"/>
                  <a:gd name="T5" fmla="*/ 0 h 245"/>
                  <a:gd name="T6" fmla="*/ 144 w 144"/>
                  <a:gd name="T7" fmla="*/ 83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5"/>
                    </a:lnTo>
                    <a:lnTo>
                      <a:pt x="0" y="0"/>
                    </a:lnTo>
                    <a:lnTo>
                      <a:pt x="144" y="83"/>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6" name="Freeform 1287"/>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7" name="Freeform 1288"/>
              <p:cNvSpPr/>
              <p:nvPr/>
            </p:nvSpPr>
            <p:spPr bwMode="auto">
              <a:xfrm>
                <a:off x="8436738" y="3033472"/>
                <a:ext cx="294631"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8" name="Freeform 1289"/>
              <p:cNvSpPr/>
              <p:nvPr/>
            </p:nvSpPr>
            <p:spPr bwMode="auto">
              <a:xfrm>
                <a:off x="8137958" y="2863638"/>
                <a:ext cx="593410" cy="344427"/>
              </a:xfrm>
              <a:custGeom>
                <a:avLst/>
                <a:gdLst>
                  <a:gd name="T0" fmla="*/ 144 w 286"/>
                  <a:gd name="T1" fmla="*/ 166 h 166"/>
                  <a:gd name="T2" fmla="*/ 0 w 286"/>
                  <a:gd name="T3" fmla="*/ 83 h 166"/>
                  <a:gd name="T4" fmla="*/ 144 w 286"/>
                  <a:gd name="T5" fmla="*/ 0 h 166"/>
                  <a:gd name="T6" fmla="*/ 286 w 286"/>
                  <a:gd name="T7" fmla="*/ 83 h 166"/>
                  <a:gd name="T8" fmla="*/ 144 w 286"/>
                  <a:gd name="T9" fmla="*/ 166 h 166"/>
                </a:gdLst>
                <a:ahLst/>
                <a:cxnLst>
                  <a:cxn ang="0">
                    <a:pos x="T0" y="T1"/>
                  </a:cxn>
                  <a:cxn ang="0">
                    <a:pos x="T2" y="T3"/>
                  </a:cxn>
                  <a:cxn ang="0">
                    <a:pos x="T4" y="T5"/>
                  </a:cxn>
                  <a:cxn ang="0">
                    <a:pos x="T6" y="T7"/>
                  </a:cxn>
                  <a:cxn ang="0">
                    <a:pos x="T8" y="T9"/>
                  </a:cxn>
                </a:cxnLst>
                <a:rect l="0" t="0" r="r" b="b"/>
                <a:pathLst>
                  <a:path w="286" h="166">
                    <a:moveTo>
                      <a:pt x="144" y="166"/>
                    </a:moveTo>
                    <a:lnTo>
                      <a:pt x="0" y="83"/>
                    </a:lnTo>
                    <a:lnTo>
                      <a:pt x="144" y="0"/>
                    </a:lnTo>
                    <a:lnTo>
                      <a:pt x="286" y="83"/>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19" name="Freeform 1292"/>
              <p:cNvSpPr/>
              <p:nvPr/>
            </p:nvSpPr>
            <p:spPr bwMode="auto">
              <a:xfrm>
                <a:off x="8525957" y="3253408"/>
                <a:ext cx="587186" cy="510415"/>
              </a:xfrm>
              <a:custGeom>
                <a:avLst/>
                <a:gdLst>
                  <a:gd name="T0" fmla="*/ 141 w 283"/>
                  <a:gd name="T1" fmla="*/ 80 h 246"/>
                  <a:gd name="T2" fmla="*/ 0 w 283"/>
                  <a:gd name="T3" fmla="*/ 0 h 246"/>
                  <a:gd name="T4" fmla="*/ 0 w 283"/>
                  <a:gd name="T5" fmla="*/ 163 h 246"/>
                  <a:gd name="T6" fmla="*/ 141 w 283"/>
                  <a:gd name="T7" fmla="*/ 246 h 246"/>
                  <a:gd name="T8" fmla="*/ 283 w 283"/>
                  <a:gd name="T9" fmla="*/ 163 h 246"/>
                  <a:gd name="T10" fmla="*/ 283 w 283"/>
                  <a:gd name="T11" fmla="*/ 0 h 246"/>
                  <a:gd name="T12" fmla="*/ 141 w 283"/>
                  <a:gd name="T13" fmla="*/ 80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1" y="80"/>
                    </a:moveTo>
                    <a:lnTo>
                      <a:pt x="0" y="0"/>
                    </a:lnTo>
                    <a:lnTo>
                      <a:pt x="0" y="163"/>
                    </a:lnTo>
                    <a:lnTo>
                      <a:pt x="141" y="246"/>
                    </a:lnTo>
                    <a:lnTo>
                      <a:pt x="283" y="163"/>
                    </a:lnTo>
                    <a:lnTo>
                      <a:pt x="283" y="0"/>
                    </a:lnTo>
                    <a:lnTo>
                      <a:pt x="141" y="8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0" name="Freeform 1293"/>
              <p:cNvSpPr/>
              <p:nvPr/>
            </p:nvSpPr>
            <p:spPr bwMode="auto">
              <a:xfrm>
                <a:off x="8525957" y="3253408"/>
                <a:ext cx="292557" cy="510415"/>
              </a:xfrm>
              <a:custGeom>
                <a:avLst/>
                <a:gdLst>
                  <a:gd name="T0" fmla="*/ 141 w 141"/>
                  <a:gd name="T1" fmla="*/ 246 h 246"/>
                  <a:gd name="T2" fmla="*/ 0 w 141"/>
                  <a:gd name="T3" fmla="*/ 163 h 246"/>
                  <a:gd name="T4" fmla="*/ 0 w 141"/>
                  <a:gd name="T5" fmla="*/ 0 h 246"/>
                  <a:gd name="T6" fmla="*/ 141 w 141"/>
                  <a:gd name="T7" fmla="*/ 80 h 246"/>
                  <a:gd name="T8" fmla="*/ 141 w 141"/>
                  <a:gd name="T9" fmla="*/ 246 h 246"/>
                </a:gdLst>
                <a:ahLst/>
                <a:cxnLst>
                  <a:cxn ang="0">
                    <a:pos x="T0" y="T1"/>
                  </a:cxn>
                  <a:cxn ang="0">
                    <a:pos x="T2" y="T3"/>
                  </a:cxn>
                  <a:cxn ang="0">
                    <a:pos x="T4" y="T5"/>
                  </a:cxn>
                  <a:cxn ang="0">
                    <a:pos x="T6" y="T7"/>
                  </a:cxn>
                  <a:cxn ang="0">
                    <a:pos x="T8" y="T9"/>
                  </a:cxn>
                </a:cxnLst>
                <a:rect l="0" t="0" r="r" b="b"/>
                <a:pathLst>
                  <a:path w="141" h="246">
                    <a:moveTo>
                      <a:pt x="141" y="246"/>
                    </a:moveTo>
                    <a:lnTo>
                      <a:pt x="0" y="163"/>
                    </a:lnTo>
                    <a:lnTo>
                      <a:pt x="0" y="0"/>
                    </a:lnTo>
                    <a:lnTo>
                      <a:pt x="141" y="80"/>
                    </a:lnTo>
                    <a:lnTo>
                      <a:pt x="141"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1" name="Freeform 1294"/>
              <p:cNvSpPr/>
              <p:nvPr/>
            </p:nvSpPr>
            <p:spPr bwMode="auto">
              <a:xfrm>
                <a:off x="8818512" y="3255030"/>
                <a:ext cx="294631" cy="510415"/>
              </a:xfrm>
              <a:custGeom>
                <a:avLst/>
                <a:gdLst>
                  <a:gd name="T0" fmla="*/ 142 w 142"/>
                  <a:gd name="T1" fmla="*/ 163 h 246"/>
                  <a:gd name="T2" fmla="*/ 0 w 142"/>
                  <a:gd name="T3" fmla="*/ 246 h 246"/>
                  <a:gd name="T4" fmla="*/ 0 w 142"/>
                  <a:gd name="T5" fmla="*/ 80 h 246"/>
                  <a:gd name="T6" fmla="*/ 142 w 142"/>
                  <a:gd name="T7" fmla="*/ 0 h 246"/>
                  <a:gd name="T8" fmla="*/ 142 w 142"/>
                  <a:gd name="T9" fmla="*/ 163 h 246"/>
                </a:gdLst>
                <a:ahLst/>
                <a:cxnLst>
                  <a:cxn ang="0">
                    <a:pos x="T0" y="T1"/>
                  </a:cxn>
                  <a:cxn ang="0">
                    <a:pos x="T2" y="T3"/>
                  </a:cxn>
                  <a:cxn ang="0">
                    <a:pos x="T4" y="T5"/>
                  </a:cxn>
                  <a:cxn ang="0">
                    <a:pos x="T6" y="T7"/>
                  </a:cxn>
                  <a:cxn ang="0">
                    <a:pos x="T8" y="T9"/>
                  </a:cxn>
                </a:cxnLst>
                <a:rect l="0" t="0" r="r" b="b"/>
                <a:pathLst>
                  <a:path w="142" h="246">
                    <a:moveTo>
                      <a:pt x="142" y="163"/>
                    </a:moveTo>
                    <a:lnTo>
                      <a:pt x="0" y="246"/>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2" name="Freeform 1295"/>
              <p:cNvSpPr/>
              <p:nvPr/>
            </p:nvSpPr>
            <p:spPr bwMode="auto">
              <a:xfrm>
                <a:off x="8528334" y="3088033"/>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3" name="Freeform 1296"/>
              <p:cNvSpPr/>
              <p:nvPr/>
            </p:nvSpPr>
            <p:spPr bwMode="auto">
              <a:xfrm>
                <a:off x="8525954" y="3083270"/>
                <a:ext cx="587186" cy="336127"/>
              </a:xfrm>
              <a:custGeom>
                <a:avLst/>
                <a:gdLst>
                  <a:gd name="T0" fmla="*/ 141 w 283"/>
                  <a:gd name="T1" fmla="*/ 162 h 162"/>
                  <a:gd name="T2" fmla="*/ 0 w 283"/>
                  <a:gd name="T3" fmla="*/ 82 h 162"/>
                  <a:gd name="T4" fmla="*/ 141 w 283"/>
                  <a:gd name="T5" fmla="*/ 0 h 162"/>
                  <a:gd name="T6" fmla="*/ 283 w 283"/>
                  <a:gd name="T7" fmla="*/ 82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2"/>
                    </a:lnTo>
                    <a:lnTo>
                      <a:pt x="141" y="0"/>
                    </a:lnTo>
                    <a:lnTo>
                      <a:pt x="283" y="82"/>
                    </a:lnTo>
                    <a:lnTo>
                      <a:pt x="141" y="162"/>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4" name="Freeform 1299"/>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close/>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5" name="Freeform 1300"/>
              <p:cNvSpPr/>
              <p:nvPr/>
            </p:nvSpPr>
            <p:spPr bwMode="auto">
              <a:xfrm>
                <a:off x="7374406" y="3047995"/>
                <a:ext cx="589260" cy="508342"/>
              </a:xfrm>
              <a:custGeom>
                <a:avLst/>
                <a:gdLst>
                  <a:gd name="T0" fmla="*/ 142 w 284"/>
                  <a:gd name="T1" fmla="*/ 83 h 245"/>
                  <a:gd name="T2" fmla="*/ 0 w 284"/>
                  <a:gd name="T3" fmla="*/ 0 h 245"/>
                  <a:gd name="T4" fmla="*/ 0 w 284"/>
                  <a:gd name="T5" fmla="*/ 165 h 245"/>
                  <a:gd name="T6" fmla="*/ 142 w 284"/>
                  <a:gd name="T7" fmla="*/ 245 h 245"/>
                  <a:gd name="T8" fmla="*/ 284 w 284"/>
                  <a:gd name="T9" fmla="*/ 165 h 245"/>
                  <a:gd name="T10" fmla="*/ 284 w 284"/>
                  <a:gd name="T11" fmla="*/ 0 h 245"/>
                  <a:gd name="T12" fmla="*/ 142 w 284"/>
                  <a:gd name="T13" fmla="*/ 83 h 245"/>
                </a:gdLst>
                <a:ahLst/>
                <a:cxnLst>
                  <a:cxn ang="0">
                    <a:pos x="T0" y="T1"/>
                  </a:cxn>
                  <a:cxn ang="0">
                    <a:pos x="T2" y="T3"/>
                  </a:cxn>
                  <a:cxn ang="0">
                    <a:pos x="T4" y="T5"/>
                  </a:cxn>
                  <a:cxn ang="0">
                    <a:pos x="T6" y="T7"/>
                  </a:cxn>
                  <a:cxn ang="0">
                    <a:pos x="T8" y="T9"/>
                  </a:cxn>
                  <a:cxn ang="0">
                    <a:pos x="T10" y="T11"/>
                  </a:cxn>
                  <a:cxn ang="0">
                    <a:pos x="T12" y="T13"/>
                  </a:cxn>
                </a:cxnLst>
                <a:rect l="0" t="0" r="r" b="b"/>
                <a:pathLst>
                  <a:path w="284" h="245">
                    <a:moveTo>
                      <a:pt x="142" y="83"/>
                    </a:moveTo>
                    <a:lnTo>
                      <a:pt x="0" y="0"/>
                    </a:lnTo>
                    <a:lnTo>
                      <a:pt x="0" y="165"/>
                    </a:lnTo>
                    <a:lnTo>
                      <a:pt x="142" y="245"/>
                    </a:lnTo>
                    <a:lnTo>
                      <a:pt x="284" y="165"/>
                    </a:lnTo>
                    <a:lnTo>
                      <a:pt x="284" y="0"/>
                    </a:lnTo>
                    <a:lnTo>
                      <a:pt x="142"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6" name="Freeform 1301"/>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7" name="Freeform 1302"/>
              <p:cNvSpPr/>
              <p:nvPr/>
            </p:nvSpPr>
            <p:spPr bwMode="auto">
              <a:xfrm>
                <a:off x="7374406" y="3047995"/>
                <a:ext cx="294630" cy="508342"/>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8" name="Freeform 1303"/>
              <p:cNvSpPr/>
              <p:nvPr/>
            </p:nvSpPr>
            <p:spPr bwMode="auto">
              <a:xfrm>
                <a:off x="7669037" y="3047995"/>
                <a:ext cx="294630" cy="508342"/>
              </a:xfrm>
              <a:custGeom>
                <a:avLst/>
                <a:gdLst>
                  <a:gd name="T0" fmla="*/ 142 w 142"/>
                  <a:gd name="T1" fmla="*/ 165 h 245"/>
                  <a:gd name="T2" fmla="*/ 0 w 142"/>
                  <a:gd name="T3" fmla="*/ 245 h 245"/>
                  <a:gd name="T4" fmla="*/ 0 w 142"/>
                  <a:gd name="T5" fmla="*/ 83 h 245"/>
                  <a:gd name="T6" fmla="*/ 142 w 142"/>
                  <a:gd name="T7" fmla="*/ 0 h 245"/>
                  <a:gd name="T8" fmla="*/ 142 w 142"/>
                  <a:gd name="T9" fmla="*/ 165 h 245"/>
                </a:gdLst>
                <a:ahLst/>
                <a:cxnLst>
                  <a:cxn ang="0">
                    <a:pos x="T0" y="T1"/>
                  </a:cxn>
                  <a:cxn ang="0">
                    <a:pos x="T2" y="T3"/>
                  </a:cxn>
                  <a:cxn ang="0">
                    <a:pos x="T4" y="T5"/>
                  </a:cxn>
                  <a:cxn ang="0">
                    <a:pos x="T6" y="T7"/>
                  </a:cxn>
                  <a:cxn ang="0">
                    <a:pos x="T8" y="T9"/>
                  </a:cxn>
                </a:cxnLst>
                <a:rect l="0" t="0" r="r" b="b"/>
                <a:pathLst>
                  <a:path w="142" h="245">
                    <a:moveTo>
                      <a:pt x="142" y="165"/>
                    </a:moveTo>
                    <a:lnTo>
                      <a:pt x="0" y="245"/>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29" name="Freeform 1304"/>
              <p:cNvSpPr/>
              <p:nvPr/>
            </p:nvSpPr>
            <p:spPr bwMode="auto">
              <a:xfrm>
                <a:off x="7374406" y="2878163"/>
                <a:ext cx="589260" cy="344427"/>
              </a:xfrm>
              <a:custGeom>
                <a:avLst/>
                <a:gdLst>
                  <a:gd name="T0" fmla="*/ 142 w 284"/>
                  <a:gd name="T1" fmla="*/ 166 h 166"/>
                  <a:gd name="T2" fmla="*/ 0 w 284"/>
                  <a:gd name="T3" fmla="*/ 83 h 166"/>
                  <a:gd name="T4" fmla="*/ 142 w 284"/>
                  <a:gd name="T5" fmla="*/ 0 h 166"/>
                  <a:gd name="T6" fmla="*/ 284 w 284"/>
                  <a:gd name="T7" fmla="*/ 83 h 166"/>
                  <a:gd name="T8" fmla="*/ 142 w 284"/>
                  <a:gd name="T9" fmla="*/ 166 h 166"/>
                </a:gdLst>
                <a:ahLst/>
                <a:cxnLst>
                  <a:cxn ang="0">
                    <a:pos x="T0" y="T1"/>
                  </a:cxn>
                  <a:cxn ang="0">
                    <a:pos x="T2" y="T3"/>
                  </a:cxn>
                  <a:cxn ang="0">
                    <a:pos x="T4" y="T5"/>
                  </a:cxn>
                  <a:cxn ang="0">
                    <a:pos x="T6" y="T7"/>
                  </a:cxn>
                  <a:cxn ang="0">
                    <a:pos x="T8" y="T9"/>
                  </a:cxn>
                </a:cxnLst>
                <a:rect l="0" t="0" r="r" b="b"/>
                <a:pathLst>
                  <a:path w="284" h="166">
                    <a:moveTo>
                      <a:pt x="142" y="166"/>
                    </a:moveTo>
                    <a:lnTo>
                      <a:pt x="0" y="83"/>
                    </a:lnTo>
                    <a:lnTo>
                      <a:pt x="142" y="0"/>
                    </a:lnTo>
                    <a:lnTo>
                      <a:pt x="284" y="83"/>
                    </a:lnTo>
                    <a:lnTo>
                      <a:pt x="142"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0" name="Freeform 1307"/>
              <p:cNvSpPr/>
              <p:nvPr/>
            </p:nvSpPr>
            <p:spPr bwMode="auto">
              <a:xfrm>
                <a:off x="7756180" y="3262225"/>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1" name="Freeform 1308"/>
              <p:cNvSpPr/>
              <p:nvPr/>
            </p:nvSpPr>
            <p:spPr bwMode="auto">
              <a:xfrm>
                <a:off x="8050810" y="3268114"/>
                <a:ext cx="298780" cy="510415"/>
              </a:xfrm>
              <a:custGeom>
                <a:avLst/>
                <a:gdLst>
                  <a:gd name="T0" fmla="*/ 144 w 144"/>
                  <a:gd name="T1" fmla="*/ 163 h 246"/>
                  <a:gd name="T2" fmla="*/ 0 w 144"/>
                  <a:gd name="T3" fmla="*/ 246 h 246"/>
                  <a:gd name="T4" fmla="*/ 0 w 144"/>
                  <a:gd name="T5" fmla="*/ 83 h 246"/>
                  <a:gd name="T6" fmla="*/ 144 w 144"/>
                  <a:gd name="T7" fmla="*/ 0 h 246"/>
                  <a:gd name="T8" fmla="*/ 144 w 144"/>
                  <a:gd name="T9" fmla="*/ 163 h 246"/>
                </a:gdLst>
                <a:ahLst/>
                <a:cxnLst>
                  <a:cxn ang="0">
                    <a:pos x="T0" y="T1"/>
                  </a:cxn>
                  <a:cxn ang="0">
                    <a:pos x="T2" y="T3"/>
                  </a:cxn>
                  <a:cxn ang="0">
                    <a:pos x="T4" y="T5"/>
                  </a:cxn>
                  <a:cxn ang="0">
                    <a:pos x="T6" y="T7"/>
                  </a:cxn>
                  <a:cxn ang="0">
                    <a:pos x="T8" y="T9"/>
                  </a:cxn>
                </a:cxnLst>
                <a:rect l="0" t="0" r="r" b="b"/>
                <a:pathLst>
                  <a:path w="144" h="246">
                    <a:moveTo>
                      <a:pt x="144" y="163"/>
                    </a:moveTo>
                    <a:lnTo>
                      <a:pt x="0" y="246"/>
                    </a:lnTo>
                    <a:lnTo>
                      <a:pt x="0" y="83"/>
                    </a:lnTo>
                    <a:lnTo>
                      <a:pt x="144" y="0"/>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2" name="Freeform 1309"/>
              <p:cNvSpPr/>
              <p:nvPr/>
            </p:nvSpPr>
            <p:spPr bwMode="auto">
              <a:xfrm>
                <a:off x="7756180" y="3103552"/>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3" name="Freeform 1312"/>
              <p:cNvSpPr/>
              <p:nvPr/>
            </p:nvSpPr>
            <p:spPr bwMode="auto">
              <a:xfrm>
                <a:off x="8137955" y="3483716"/>
                <a:ext cx="298780" cy="514565"/>
              </a:xfrm>
              <a:custGeom>
                <a:avLst/>
                <a:gdLst>
                  <a:gd name="T0" fmla="*/ 144 w 144"/>
                  <a:gd name="T1" fmla="*/ 248 h 248"/>
                  <a:gd name="T2" fmla="*/ 0 w 144"/>
                  <a:gd name="T3" fmla="*/ 165 h 248"/>
                  <a:gd name="T4" fmla="*/ 0 w 144"/>
                  <a:gd name="T5" fmla="*/ 0 h 248"/>
                  <a:gd name="T6" fmla="*/ 144 w 144"/>
                  <a:gd name="T7" fmla="*/ 83 h 248"/>
                  <a:gd name="T8" fmla="*/ 144 w 144"/>
                  <a:gd name="T9" fmla="*/ 248 h 248"/>
                </a:gdLst>
                <a:ahLst/>
                <a:cxnLst>
                  <a:cxn ang="0">
                    <a:pos x="T0" y="T1"/>
                  </a:cxn>
                  <a:cxn ang="0">
                    <a:pos x="T2" y="T3"/>
                  </a:cxn>
                  <a:cxn ang="0">
                    <a:pos x="T4" y="T5"/>
                  </a:cxn>
                  <a:cxn ang="0">
                    <a:pos x="T6" y="T7"/>
                  </a:cxn>
                  <a:cxn ang="0">
                    <a:pos x="T8" y="T9"/>
                  </a:cxn>
                </a:cxnLst>
                <a:rect l="0" t="0" r="r" b="b"/>
                <a:pathLst>
                  <a:path w="144" h="248">
                    <a:moveTo>
                      <a:pt x="144" y="248"/>
                    </a:moveTo>
                    <a:lnTo>
                      <a:pt x="0" y="165"/>
                    </a:lnTo>
                    <a:lnTo>
                      <a:pt x="0" y="0"/>
                    </a:lnTo>
                    <a:lnTo>
                      <a:pt x="144" y="83"/>
                    </a:lnTo>
                    <a:lnTo>
                      <a:pt x="144"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4" name="Freeform 1313"/>
              <p:cNvSpPr/>
              <p:nvPr/>
            </p:nvSpPr>
            <p:spPr bwMode="auto">
              <a:xfrm>
                <a:off x="8436734" y="3485339"/>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5" name="Freeform 1314"/>
              <p:cNvSpPr/>
              <p:nvPr/>
            </p:nvSpPr>
            <p:spPr bwMode="auto">
              <a:xfrm>
                <a:off x="8137955" y="3320109"/>
                <a:ext cx="593410" cy="338204"/>
              </a:xfrm>
              <a:custGeom>
                <a:avLst/>
                <a:gdLst>
                  <a:gd name="T0" fmla="*/ 144 w 286"/>
                  <a:gd name="T1" fmla="*/ 163 h 163"/>
                  <a:gd name="T2" fmla="*/ 0 w 286"/>
                  <a:gd name="T3" fmla="*/ 80 h 163"/>
                  <a:gd name="T4" fmla="*/ 144 w 286"/>
                  <a:gd name="T5" fmla="*/ 0 h 163"/>
                  <a:gd name="T6" fmla="*/ 286 w 286"/>
                  <a:gd name="T7" fmla="*/ 80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0"/>
                    </a:lnTo>
                    <a:lnTo>
                      <a:pt x="144" y="0"/>
                    </a:lnTo>
                    <a:lnTo>
                      <a:pt x="286" y="80"/>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6" name="Freeform 1317"/>
              <p:cNvSpPr/>
              <p:nvPr/>
            </p:nvSpPr>
            <p:spPr bwMode="auto">
              <a:xfrm>
                <a:off x="6992633" y="3282456"/>
                <a:ext cx="587186" cy="510415"/>
              </a:xfrm>
              <a:custGeom>
                <a:avLst/>
                <a:gdLst>
                  <a:gd name="T0" fmla="*/ 142 w 283"/>
                  <a:gd name="T1" fmla="*/ 83 h 246"/>
                  <a:gd name="T2" fmla="*/ 0 w 283"/>
                  <a:gd name="T3" fmla="*/ 0 h 246"/>
                  <a:gd name="T4" fmla="*/ 0 w 283"/>
                  <a:gd name="T5" fmla="*/ 163 h 246"/>
                  <a:gd name="T6" fmla="*/ 142 w 283"/>
                  <a:gd name="T7" fmla="*/ 246 h 246"/>
                  <a:gd name="T8" fmla="*/ 283 w 283"/>
                  <a:gd name="T9" fmla="*/ 163 h 246"/>
                  <a:gd name="T10" fmla="*/ 283 w 283"/>
                  <a:gd name="T11" fmla="*/ 0 h 246"/>
                  <a:gd name="T12" fmla="*/ 142 w 283"/>
                  <a:gd name="T13" fmla="*/ 83 h 246"/>
                </a:gdLst>
                <a:ahLst/>
                <a:cxnLst>
                  <a:cxn ang="0">
                    <a:pos x="T0" y="T1"/>
                  </a:cxn>
                  <a:cxn ang="0">
                    <a:pos x="T2" y="T3"/>
                  </a:cxn>
                  <a:cxn ang="0">
                    <a:pos x="T4" y="T5"/>
                  </a:cxn>
                  <a:cxn ang="0">
                    <a:pos x="T6" y="T7"/>
                  </a:cxn>
                  <a:cxn ang="0">
                    <a:pos x="T8" y="T9"/>
                  </a:cxn>
                  <a:cxn ang="0">
                    <a:pos x="T10" y="T11"/>
                  </a:cxn>
                  <a:cxn ang="0">
                    <a:pos x="T12" y="T13"/>
                  </a:cxn>
                </a:cxnLst>
                <a:rect l="0" t="0" r="r" b="b"/>
                <a:pathLst>
                  <a:path w="283" h="246">
                    <a:moveTo>
                      <a:pt x="142" y="83"/>
                    </a:moveTo>
                    <a:lnTo>
                      <a:pt x="0" y="0"/>
                    </a:lnTo>
                    <a:lnTo>
                      <a:pt x="0" y="163"/>
                    </a:lnTo>
                    <a:lnTo>
                      <a:pt x="142" y="246"/>
                    </a:lnTo>
                    <a:lnTo>
                      <a:pt x="283" y="163"/>
                    </a:lnTo>
                    <a:lnTo>
                      <a:pt x="283" y="0"/>
                    </a:lnTo>
                    <a:lnTo>
                      <a:pt x="142" y="83"/>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7" name="Freeform 1318"/>
              <p:cNvSpPr/>
              <p:nvPr/>
            </p:nvSpPr>
            <p:spPr bwMode="auto">
              <a:xfrm>
                <a:off x="6992633" y="3280903"/>
                <a:ext cx="294630" cy="510415"/>
              </a:xfrm>
              <a:custGeom>
                <a:avLst/>
                <a:gdLst>
                  <a:gd name="T0" fmla="*/ 142 w 142"/>
                  <a:gd name="T1" fmla="*/ 246 h 246"/>
                  <a:gd name="T2" fmla="*/ 0 w 142"/>
                  <a:gd name="T3" fmla="*/ 163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3"/>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8" name="Freeform 1319"/>
              <p:cNvSpPr/>
              <p:nvPr/>
            </p:nvSpPr>
            <p:spPr bwMode="auto">
              <a:xfrm>
                <a:off x="7287262" y="3282456"/>
                <a:ext cx="292557" cy="510415"/>
              </a:xfrm>
              <a:custGeom>
                <a:avLst/>
                <a:gdLst>
                  <a:gd name="T0" fmla="*/ 141 w 141"/>
                  <a:gd name="T1" fmla="*/ 163 h 246"/>
                  <a:gd name="T2" fmla="*/ 0 w 141"/>
                  <a:gd name="T3" fmla="*/ 246 h 246"/>
                  <a:gd name="T4" fmla="*/ 0 w 141"/>
                  <a:gd name="T5" fmla="*/ 83 h 246"/>
                  <a:gd name="T6" fmla="*/ 141 w 141"/>
                  <a:gd name="T7" fmla="*/ 0 h 246"/>
                  <a:gd name="T8" fmla="*/ 141 w 141"/>
                  <a:gd name="T9" fmla="*/ 163 h 246"/>
                </a:gdLst>
                <a:ahLst/>
                <a:cxnLst>
                  <a:cxn ang="0">
                    <a:pos x="T0" y="T1"/>
                  </a:cxn>
                  <a:cxn ang="0">
                    <a:pos x="T2" y="T3"/>
                  </a:cxn>
                  <a:cxn ang="0">
                    <a:pos x="T4" y="T5"/>
                  </a:cxn>
                  <a:cxn ang="0">
                    <a:pos x="T6" y="T7"/>
                  </a:cxn>
                  <a:cxn ang="0">
                    <a:pos x="T8" y="T9"/>
                  </a:cxn>
                </a:cxnLst>
                <a:rect l="0" t="0" r="r" b="b"/>
                <a:pathLst>
                  <a:path w="141" h="246">
                    <a:moveTo>
                      <a:pt x="141" y="163"/>
                    </a:moveTo>
                    <a:lnTo>
                      <a:pt x="0" y="246"/>
                    </a:lnTo>
                    <a:lnTo>
                      <a:pt x="0" y="83"/>
                    </a:lnTo>
                    <a:lnTo>
                      <a:pt x="141" y="0"/>
                    </a:lnTo>
                    <a:lnTo>
                      <a:pt x="141"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39" name="Freeform 1320"/>
              <p:cNvSpPr/>
              <p:nvPr/>
            </p:nvSpPr>
            <p:spPr bwMode="auto">
              <a:xfrm>
                <a:off x="6990252" y="3117080"/>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0" name="Freeform 1321"/>
              <p:cNvSpPr/>
              <p:nvPr/>
            </p:nvSpPr>
            <p:spPr bwMode="auto">
              <a:xfrm>
                <a:off x="6992632" y="3112317"/>
                <a:ext cx="587186" cy="342352"/>
              </a:xfrm>
              <a:custGeom>
                <a:avLst/>
                <a:gdLst>
                  <a:gd name="T0" fmla="*/ 142 w 283"/>
                  <a:gd name="T1" fmla="*/ 165 h 165"/>
                  <a:gd name="T2" fmla="*/ 0 w 283"/>
                  <a:gd name="T3" fmla="*/ 82 h 165"/>
                  <a:gd name="T4" fmla="*/ 142 w 283"/>
                  <a:gd name="T5" fmla="*/ 0 h 165"/>
                  <a:gd name="T6" fmla="*/ 283 w 283"/>
                  <a:gd name="T7" fmla="*/ 82 h 165"/>
                  <a:gd name="T8" fmla="*/ 142 w 283"/>
                  <a:gd name="T9" fmla="*/ 165 h 165"/>
                </a:gdLst>
                <a:ahLst/>
                <a:cxnLst>
                  <a:cxn ang="0">
                    <a:pos x="T0" y="T1"/>
                  </a:cxn>
                  <a:cxn ang="0">
                    <a:pos x="T2" y="T3"/>
                  </a:cxn>
                  <a:cxn ang="0">
                    <a:pos x="T4" y="T5"/>
                  </a:cxn>
                  <a:cxn ang="0">
                    <a:pos x="T6" y="T7"/>
                  </a:cxn>
                  <a:cxn ang="0">
                    <a:pos x="T8" y="T9"/>
                  </a:cxn>
                </a:cxnLst>
                <a:rect l="0" t="0" r="r" b="b"/>
                <a:pathLst>
                  <a:path w="283" h="165">
                    <a:moveTo>
                      <a:pt x="142" y="165"/>
                    </a:moveTo>
                    <a:lnTo>
                      <a:pt x="0" y="82"/>
                    </a:lnTo>
                    <a:lnTo>
                      <a:pt x="142" y="0"/>
                    </a:lnTo>
                    <a:lnTo>
                      <a:pt x="283" y="82"/>
                    </a:lnTo>
                    <a:lnTo>
                      <a:pt x="142" y="165"/>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1" name="Freeform 1325"/>
              <p:cNvSpPr/>
              <p:nvPr/>
            </p:nvSpPr>
            <p:spPr bwMode="auto">
              <a:xfrm>
                <a:off x="7374407" y="3499864"/>
                <a:ext cx="294630" cy="514565"/>
              </a:xfrm>
              <a:custGeom>
                <a:avLst/>
                <a:gdLst>
                  <a:gd name="T0" fmla="*/ 142 w 142"/>
                  <a:gd name="T1" fmla="*/ 248 h 248"/>
                  <a:gd name="T2" fmla="*/ 0 w 142"/>
                  <a:gd name="T3" fmla="*/ 165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3"/>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2" name="Freeform 1326"/>
              <p:cNvSpPr/>
              <p:nvPr/>
            </p:nvSpPr>
            <p:spPr bwMode="auto">
              <a:xfrm>
                <a:off x="7669037" y="3498241"/>
                <a:ext cx="294630" cy="514565"/>
              </a:xfrm>
              <a:custGeom>
                <a:avLst/>
                <a:gdLst>
                  <a:gd name="T0" fmla="*/ 142 w 142"/>
                  <a:gd name="T1" fmla="*/ 165 h 248"/>
                  <a:gd name="T2" fmla="*/ 0 w 142"/>
                  <a:gd name="T3" fmla="*/ 248 h 248"/>
                  <a:gd name="T4" fmla="*/ 0 w 142"/>
                  <a:gd name="T5" fmla="*/ 83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3"/>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3" name="Freeform 1327"/>
              <p:cNvSpPr/>
              <p:nvPr/>
            </p:nvSpPr>
            <p:spPr bwMode="auto">
              <a:xfrm>
                <a:off x="7374407" y="3334634"/>
                <a:ext cx="589260" cy="338204"/>
              </a:xfrm>
              <a:custGeom>
                <a:avLst/>
                <a:gdLst>
                  <a:gd name="T0" fmla="*/ 142 w 284"/>
                  <a:gd name="T1" fmla="*/ 163 h 163"/>
                  <a:gd name="T2" fmla="*/ 0 w 284"/>
                  <a:gd name="T3" fmla="*/ 80 h 163"/>
                  <a:gd name="T4" fmla="*/ 142 w 284"/>
                  <a:gd name="T5" fmla="*/ 0 h 163"/>
                  <a:gd name="T6" fmla="*/ 284 w 284"/>
                  <a:gd name="T7" fmla="*/ 80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0"/>
                    </a:lnTo>
                    <a:lnTo>
                      <a:pt x="142" y="0"/>
                    </a:lnTo>
                    <a:lnTo>
                      <a:pt x="284" y="8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4" name="Freeform 1330"/>
              <p:cNvSpPr/>
              <p:nvPr/>
            </p:nvSpPr>
            <p:spPr bwMode="auto">
              <a:xfrm>
                <a:off x="8687793" y="3481222"/>
                <a:ext cx="294630" cy="510415"/>
              </a:xfrm>
              <a:custGeom>
                <a:avLst/>
                <a:gdLst>
                  <a:gd name="T0" fmla="*/ 142 w 142"/>
                  <a:gd name="T1" fmla="*/ 246 h 246"/>
                  <a:gd name="T2" fmla="*/ 0 w 142"/>
                  <a:gd name="T3" fmla="*/ 166 h 246"/>
                  <a:gd name="T4" fmla="*/ 0 w 142"/>
                  <a:gd name="T5" fmla="*/ 0 h 246"/>
                  <a:gd name="T6" fmla="*/ 142 w 142"/>
                  <a:gd name="T7" fmla="*/ 83 h 246"/>
                  <a:gd name="T8" fmla="*/ 142 w 142"/>
                  <a:gd name="T9" fmla="*/ 246 h 246"/>
                </a:gdLst>
                <a:ahLst/>
                <a:cxnLst>
                  <a:cxn ang="0">
                    <a:pos x="T0" y="T1"/>
                  </a:cxn>
                  <a:cxn ang="0">
                    <a:pos x="T2" y="T3"/>
                  </a:cxn>
                  <a:cxn ang="0">
                    <a:pos x="T4" y="T5"/>
                  </a:cxn>
                  <a:cxn ang="0">
                    <a:pos x="T6" y="T7"/>
                  </a:cxn>
                  <a:cxn ang="0">
                    <a:pos x="T8" y="T9"/>
                  </a:cxn>
                </a:cxnLst>
                <a:rect l="0" t="0" r="r" b="b"/>
                <a:pathLst>
                  <a:path w="142" h="246">
                    <a:moveTo>
                      <a:pt x="142" y="246"/>
                    </a:moveTo>
                    <a:lnTo>
                      <a:pt x="0" y="166"/>
                    </a:lnTo>
                    <a:lnTo>
                      <a:pt x="0" y="0"/>
                    </a:lnTo>
                    <a:lnTo>
                      <a:pt x="142" y="83"/>
                    </a:lnTo>
                    <a:lnTo>
                      <a:pt x="142" y="24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5" name="Freeform 1331"/>
              <p:cNvSpPr/>
              <p:nvPr/>
            </p:nvSpPr>
            <p:spPr bwMode="auto">
              <a:xfrm>
                <a:off x="8050812" y="3714061"/>
                <a:ext cx="298780" cy="510416"/>
              </a:xfrm>
              <a:custGeom>
                <a:avLst/>
                <a:gdLst>
                  <a:gd name="T0" fmla="*/ 144 w 144"/>
                  <a:gd name="T1" fmla="*/ 166 h 246"/>
                  <a:gd name="T2" fmla="*/ 0 w 144"/>
                  <a:gd name="T3" fmla="*/ 246 h 246"/>
                  <a:gd name="T4" fmla="*/ 0 w 144"/>
                  <a:gd name="T5" fmla="*/ 83 h 246"/>
                  <a:gd name="T6" fmla="*/ 144 w 144"/>
                  <a:gd name="T7" fmla="*/ 0 h 246"/>
                  <a:gd name="T8" fmla="*/ 144 w 144"/>
                  <a:gd name="T9" fmla="*/ 166 h 246"/>
                </a:gdLst>
                <a:ahLst/>
                <a:cxnLst>
                  <a:cxn ang="0">
                    <a:pos x="T0" y="T1"/>
                  </a:cxn>
                  <a:cxn ang="0">
                    <a:pos x="T2" y="T3"/>
                  </a:cxn>
                  <a:cxn ang="0">
                    <a:pos x="T4" y="T5"/>
                  </a:cxn>
                  <a:cxn ang="0">
                    <a:pos x="T6" y="T7"/>
                  </a:cxn>
                  <a:cxn ang="0">
                    <a:pos x="T8" y="T9"/>
                  </a:cxn>
                </a:cxnLst>
                <a:rect l="0" t="0" r="r" b="b"/>
                <a:pathLst>
                  <a:path w="144" h="246">
                    <a:moveTo>
                      <a:pt x="144" y="166"/>
                    </a:moveTo>
                    <a:lnTo>
                      <a:pt x="0" y="246"/>
                    </a:lnTo>
                    <a:lnTo>
                      <a:pt x="0" y="83"/>
                    </a:lnTo>
                    <a:lnTo>
                      <a:pt x="144" y="0"/>
                    </a:lnTo>
                    <a:lnTo>
                      <a:pt x="144" y="166"/>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6" name="Freeform 1332"/>
              <p:cNvSpPr/>
              <p:nvPr/>
            </p:nvSpPr>
            <p:spPr bwMode="auto">
              <a:xfrm>
                <a:off x="7756181" y="3548716"/>
                <a:ext cx="593410" cy="342352"/>
              </a:xfrm>
              <a:custGeom>
                <a:avLst/>
                <a:gdLst>
                  <a:gd name="T0" fmla="*/ 142 w 286"/>
                  <a:gd name="T1" fmla="*/ 165 h 165"/>
                  <a:gd name="T2" fmla="*/ 0 w 286"/>
                  <a:gd name="T3" fmla="*/ 82 h 165"/>
                  <a:gd name="T4" fmla="*/ 142 w 286"/>
                  <a:gd name="T5" fmla="*/ 0 h 165"/>
                  <a:gd name="T6" fmla="*/ 286 w 286"/>
                  <a:gd name="T7" fmla="*/ 82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2"/>
                    </a:lnTo>
                    <a:lnTo>
                      <a:pt x="142" y="0"/>
                    </a:lnTo>
                    <a:lnTo>
                      <a:pt x="286" y="82"/>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7" name="Freeform 1335"/>
              <p:cNvSpPr/>
              <p:nvPr/>
            </p:nvSpPr>
            <p:spPr bwMode="auto">
              <a:xfrm>
                <a:off x="8619322" y="3141364"/>
                <a:ext cx="400448" cy="230310"/>
              </a:xfrm>
              <a:custGeom>
                <a:avLst/>
                <a:gdLst>
                  <a:gd name="T0" fmla="*/ 96 w 193"/>
                  <a:gd name="T1" fmla="*/ 0 h 111"/>
                  <a:gd name="T2" fmla="*/ 0 w 193"/>
                  <a:gd name="T3" fmla="*/ 54 h 111"/>
                  <a:gd name="T4" fmla="*/ 96 w 193"/>
                  <a:gd name="T5" fmla="*/ 111 h 111"/>
                  <a:gd name="T6" fmla="*/ 193 w 193"/>
                  <a:gd name="T7" fmla="*/ 54 h 111"/>
                  <a:gd name="T8" fmla="*/ 96 w 193"/>
                  <a:gd name="T9" fmla="*/ 0 h 111"/>
                </a:gdLst>
                <a:ahLst/>
                <a:cxnLst>
                  <a:cxn ang="0">
                    <a:pos x="T0" y="T1"/>
                  </a:cxn>
                  <a:cxn ang="0">
                    <a:pos x="T2" y="T3"/>
                  </a:cxn>
                  <a:cxn ang="0">
                    <a:pos x="T4" y="T5"/>
                  </a:cxn>
                  <a:cxn ang="0">
                    <a:pos x="T6" y="T7"/>
                  </a:cxn>
                  <a:cxn ang="0">
                    <a:pos x="T8" y="T9"/>
                  </a:cxn>
                </a:cxnLst>
                <a:rect l="0" t="0" r="r" b="b"/>
                <a:pathLst>
                  <a:path w="193" h="111">
                    <a:moveTo>
                      <a:pt x="96" y="0"/>
                    </a:moveTo>
                    <a:lnTo>
                      <a:pt x="0" y="54"/>
                    </a:lnTo>
                    <a:lnTo>
                      <a:pt x="96" y="111"/>
                    </a:lnTo>
                    <a:lnTo>
                      <a:pt x="193" y="54"/>
                    </a:lnTo>
                    <a:lnTo>
                      <a:pt x="96" y="0"/>
                    </a:lnTo>
                  </a:path>
                </a:pathLst>
              </a:custGeom>
              <a:grpFill/>
              <a:ln w="9525">
                <a:gradFill>
                  <a:gsLst>
                    <a:gs pos="0">
                      <a:schemeClr val="bg1">
                        <a:lumMod val="95000"/>
                        <a:alpha val="50000"/>
                      </a:schemeClr>
                    </a:gs>
                    <a:gs pos="100000">
                      <a:schemeClr val="bg1">
                        <a:lumMod val="95000"/>
                        <a:alpha val="50000"/>
                      </a:schemeClr>
                    </a:gs>
                  </a:gsLst>
                  <a:lin ang="5400000" scaled="1"/>
                </a:gra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8" name="Freeform 1339"/>
              <p:cNvSpPr/>
              <p:nvPr/>
            </p:nvSpPr>
            <p:spPr bwMode="auto">
              <a:xfrm>
                <a:off x="7756181" y="2360729"/>
                <a:ext cx="294630" cy="508342"/>
              </a:xfrm>
              <a:custGeom>
                <a:avLst/>
                <a:gdLst>
                  <a:gd name="T0" fmla="*/ 142 w 142"/>
                  <a:gd name="T1" fmla="*/ 245 h 245"/>
                  <a:gd name="T2" fmla="*/ 0 w 142"/>
                  <a:gd name="T3" fmla="*/ 165 h 245"/>
                  <a:gd name="T4" fmla="*/ 0 w 142"/>
                  <a:gd name="T5" fmla="*/ 0 h 245"/>
                  <a:gd name="T6" fmla="*/ 142 w 142"/>
                  <a:gd name="T7" fmla="*/ 82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2"/>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49" name="Freeform 1340"/>
              <p:cNvSpPr/>
              <p:nvPr/>
            </p:nvSpPr>
            <p:spPr bwMode="auto">
              <a:xfrm>
                <a:off x="8050812" y="2363290"/>
                <a:ext cx="298780" cy="508342"/>
              </a:xfrm>
              <a:custGeom>
                <a:avLst/>
                <a:gdLst>
                  <a:gd name="T0" fmla="*/ 144 w 144"/>
                  <a:gd name="T1" fmla="*/ 165 h 245"/>
                  <a:gd name="T2" fmla="*/ 0 w 144"/>
                  <a:gd name="T3" fmla="*/ 245 h 245"/>
                  <a:gd name="T4" fmla="*/ 0 w 144"/>
                  <a:gd name="T5" fmla="*/ 82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2"/>
                    </a:lnTo>
                    <a:lnTo>
                      <a:pt x="144" y="0"/>
                    </a:lnTo>
                    <a:lnTo>
                      <a:pt x="144"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0" name="Freeform 1341"/>
              <p:cNvSpPr/>
              <p:nvPr/>
            </p:nvSpPr>
            <p:spPr bwMode="auto">
              <a:xfrm>
                <a:off x="7756181" y="2191075"/>
                <a:ext cx="593410" cy="342352"/>
              </a:xfrm>
              <a:custGeom>
                <a:avLst/>
                <a:gdLst>
                  <a:gd name="T0" fmla="*/ 142 w 286"/>
                  <a:gd name="T1" fmla="*/ 165 h 165"/>
                  <a:gd name="T2" fmla="*/ 0 w 286"/>
                  <a:gd name="T3" fmla="*/ 83 h 165"/>
                  <a:gd name="T4" fmla="*/ 142 w 286"/>
                  <a:gd name="T5" fmla="*/ 0 h 165"/>
                  <a:gd name="T6" fmla="*/ 286 w 286"/>
                  <a:gd name="T7" fmla="*/ 83 h 165"/>
                  <a:gd name="T8" fmla="*/ 142 w 286"/>
                  <a:gd name="T9" fmla="*/ 165 h 165"/>
                </a:gdLst>
                <a:ahLst/>
                <a:cxnLst>
                  <a:cxn ang="0">
                    <a:pos x="T0" y="T1"/>
                  </a:cxn>
                  <a:cxn ang="0">
                    <a:pos x="T2" y="T3"/>
                  </a:cxn>
                  <a:cxn ang="0">
                    <a:pos x="T4" y="T5"/>
                  </a:cxn>
                  <a:cxn ang="0">
                    <a:pos x="T6" y="T7"/>
                  </a:cxn>
                  <a:cxn ang="0">
                    <a:pos x="T8" y="T9"/>
                  </a:cxn>
                </a:cxnLst>
                <a:rect l="0" t="0" r="r" b="b"/>
                <a:pathLst>
                  <a:path w="286" h="165">
                    <a:moveTo>
                      <a:pt x="142" y="165"/>
                    </a:moveTo>
                    <a:lnTo>
                      <a:pt x="0" y="83"/>
                    </a:lnTo>
                    <a:lnTo>
                      <a:pt x="142" y="0"/>
                    </a:lnTo>
                    <a:lnTo>
                      <a:pt x="286" y="83"/>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1" name="Freeform 1344"/>
              <p:cNvSpPr/>
              <p:nvPr/>
            </p:nvSpPr>
            <p:spPr bwMode="auto">
              <a:xfrm>
                <a:off x="8137955" y="2580663"/>
                <a:ext cx="298780" cy="508341"/>
              </a:xfrm>
              <a:custGeom>
                <a:avLst/>
                <a:gdLst>
                  <a:gd name="T0" fmla="*/ 144 w 144"/>
                  <a:gd name="T1" fmla="*/ 245 h 245"/>
                  <a:gd name="T2" fmla="*/ 0 w 144"/>
                  <a:gd name="T3" fmla="*/ 163 h 245"/>
                  <a:gd name="T4" fmla="*/ 0 w 144"/>
                  <a:gd name="T5" fmla="*/ 0 h 245"/>
                  <a:gd name="T6" fmla="*/ 144 w 144"/>
                  <a:gd name="T7" fmla="*/ 80 h 245"/>
                  <a:gd name="T8" fmla="*/ 144 w 144"/>
                  <a:gd name="T9" fmla="*/ 245 h 245"/>
                </a:gdLst>
                <a:ahLst/>
                <a:cxnLst>
                  <a:cxn ang="0">
                    <a:pos x="T0" y="T1"/>
                  </a:cxn>
                  <a:cxn ang="0">
                    <a:pos x="T2" y="T3"/>
                  </a:cxn>
                  <a:cxn ang="0">
                    <a:pos x="T4" y="T5"/>
                  </a:cxn>
                  <a:cxn ang="0">
                    <a:pos x="T6" y="T7"/>
                  </a:cxn>
                  <a:cxn ang="0">
                    <a:pos x="T8" y="T9"/>
                  </a:cxn>
                </a:cxnLst>
                <a:rect l="0" t="0" r="r" b="b"/>
                <a:pathLst>
                  <a:path w="144" h="245">
                    <a:moveTo>
                      <a:pt x="144" y="245"/>
                    </a:moveTo>
                    <a:lnTo>
                      <a:pt x="0" y="163"/>
                    </a:lnTo>
                    <a:lnTo>
                      <a:pt x="0" y="0"/>
                    </a:lnTo>
                    <a:lnTo>
                      <a:pt x="144" y="80"/>
                    </a:lnTo>
                    <a:lnTo>
                      <a:pt x="144"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2" name="Freeform 1345"/>
              <p:cNvSpPr/>
              <p:nvPr/>
            </p:nvSpPr>
            <p:spPr bwMode="auto">
              <a:xfrm>
                <a:off x="8436735" y="2583223"/>
                <a:ext cx="294630" cy="508341"/>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3" name="Freeform 1346"/>
              <p:cNvSpPr/>
              <p:nvPr/>
            </p:nvSpPr>
            <p:spPr bwMode="auto">
              <a:xfrm>
                <a:off x="8140337" y="2413393"/>
                <a:ext cx="593410" cy="338204"/>
              </a:xfrm>
              <a:custGeom>
                <a:avLst/>
                <a:gdLst>
                  <a:gd name="T0" fmla="*/ 144 w 286"/>
                  <a:gd name="T1" fmla="*/ 163 h 163"/>
                  <a:gd name="T2" fmla="*/ 0 w 286"/>
                  <a:gd name="T3" fmla="*/ 83 h 163"/>
                  <a:gd name="T4" fmla="*/ 144 w 286"/>
                  <a:gd name="T5" fmla="*/ 0 h 163"/>
                  <a:gd name="T6" fmla="*/ 286 w 286"/>
                  <a:gd name="T7" fmla="*/ 83 h 163"/>
                  <a:gd name="T8" fmla="*/ 144 w 286"/>
                  <a:gd name="T9" fmla="*/ 163 h 163"/>
                </a:gdLst>
                <a:ahLst/>
                <a:cxnLst>
                  <a:cxn ang="0">
                    <a:pos x="T0" y="T1"/>
                  </a:cxn>
                  <a:cxn ang="0">
                    <a:pos x="T2" y="T3"/>
                  </a:cxn>
                  <a:cxn ang="0">
                    <a:pos x="T4" y="T5"/>
                  </a:cxn>
                  <a:cxn ang="0">
                    <a:pos x="T6" y="T7"/>
                  </a:cxn>
                  <a:cxn ang="0">
                    <a:pos x="T8" y="T9"/>
                  </a:cxn>
                </a:cxnLst>
                <a:rect l="0" t="0" r="r" b="b"/>
                <a:pathLst>
                  <a:path w="286" h="163">
                    <a:moveTo>
                      <a:pt x="144" y="163"/>
                    </a:moveTo>
                    <a:lnTo>
                      <a:pt x="0" y="83"/>
                    </a:lnTo>
                    <a:lnTo>
                      <a:pt x="144" y="0"/>
                    </a:lnTo>
                    <a:lnTo>
                      <a:pt x="286" y="83"/>
                    </a:lnTo>
                    <a:lnTo>
                      <a:pt x="144"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4" name="Freeform 1349"/>
              <p:cNvSpPr/>
              <p:nvPr/>
            </p:nvSpPr>
            <p:spPr bwMode="auto">
              <a:xfrm>
                <a:off x="8525954" y="2799011"/>
                <a:ext cx="292556" cy="514565"/>
              </a:xfrm>
              <a:custGeom>
                <a:avLst/>
                <a:gdLst>
                  <a:gd name="T0" fmla="*/ 141 w 141"/>
                  <a:gd name="T1" fmla="*/ 248 h 248"/>
                  <a:gd name="T2" fmla="*/ 0 w 141"/>
                  <a:gd name="T3" fmla="*/ 165 h 248"/>
                  <a:gd name="T4" fmla="*/ 0 w 141"/>
                  <a:gd name="T5" fmla="*/ 0 h 248"/>
                  <a:gd name="T6" fmla="*/ 141 w 141"/>
                  <a:gd name="T7" fmla="*/ 82 h 248"/>
                  <a:gd name="T8" fmla="*/ 141 w 141"/>
                  <a:gd name="T9" fmla="*/ 248 h 248"/>
                </a:gdLst>
                <a:ahLst/>
                <a:cxnLst>
                  <a:cxn ang="0">
                    <a:pos x="T0" y="T1"/>
                  </a:cxn>
                  <a:cxn ang="0">
                    <a:pos x="T2" y="T3"/>
                  </a:cxn>
                  <a:cxn ang="0">
                    <a:pos x="T4" y="T5"/>
                  </a:cxn>
                  <a:cxn ang="0">
                    <a:pos x="T6" y="T7"/>
                  </a:cxn>
                  <a:cxn ang="0">
                    <a:pos x="T8" y="T9"/>
                  </a:cxn>
                </a:cxnLst>
                <a:rect l="0" t="0" r="r" b="b"/>
                <a:pathLst>
                  <a:path w="141" h="248">
                    <a:moveTo>
                      <a:pt x="141" y="248"/>
                    </a:moveTo>
                    <a:lnTo>
                      <a:pt x="0" y="165"/>
                    </a:lnTo>
                    <a:lnTo>
                      <a:pt x="0" y="0"/>
                    </a:lnTo>
                    <a:lnTo>
                      <a:pt x="141" y="82"/>
                    </a:lnTo>
                    <a:lnTo>
                      <a:pt x="141"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5" name="Freeform 1350"/>
              <p:cNvSpPr/>
              <p:nvPr/>
            </p:nvSpPr>
            <p:spPr bwMode="auto">
              <a:xfrm>
                <a:off x="8818509" y="279645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6" name="Freeform 1351"/>
              <p:cNvSpPr/>
              <p:nvPr/>
            </p:nvSpPr>
            <p:spPr bwMode="auto">
              <a:xfrm>
                <a:off x="8525952" y="2633021"/>
                <a:ext cx="587186" cy="336127"/>
              </a:xfrm>
              <a:custGeom>
                <a:avLst/>
                <a:gdLst>
                  <a:gd name="T0" fmla="*/ 141 w 283"/>
                  <a:gd name="T1" fmla="*/ 162 h 162"/>
                  <a:gd name="T2" fmla="*/ 0 w 283"/>
                  <a:gd name="T3" fmla="*/ 80 h 162"/>
                  <a:gd name="T4" fmla="*/ 141 w 283"/>
                  <a:gd name="T5" fmla="*/ 0 h 162"/>
                  <a:gd name="T6" fmla="*/ 283 w 283"/>
                  <a:gd name="T7" fmla="*/ 80 h 162"/>
                  <a:gd name="T8" fmla="*/ 141 w 283"/>
                  <a:gd name="T9" fmla="*/ 162 h 162"/>
                </a:gdLst>
                <a:ahLst/>
                <a:cxnLst>
                  <a:cxn ang="0">
                    <a:pos x="T0" y="T1"/>
                  </a:cxn>
                  <a:cxn ang="0">
                    <a:pos x="T2" y="T3"/>
                  </a:cxn>
                  <a:cxn ang="0">
                    <a:pos x="T4" y="T5"/>
                  </a:cxn>
                  <a:cxn ang="0">
                    <a:pos x="T6" y="T7"/>
                  </a:cxn>
                  <a:cxn ang="0">
                    <a:pos x="T8" y="T9"/>
                  </a:cxn>
                </a:cxnLst>
                <a:rect l="0" t="0" r="r" b="b"/>
                <a:pathLst>
                  <a:path w="283" h="162">
                    <a:moveTo>
                      <a:pt x="141" y="162"/>
                    </a:moveTo>
                    <a:lnTo>
                      <a:pt x="0" y="80"/>
                    </a:lnTo>
                    <a:lnTo>
                      <a:pt x="141" y="0"/>
                    </a:lnTo>
                    <a:lnTo>
                      <a:pt x="283" y="80"/>
                    </a:lnTo>
                    <a:lnTo>
                      <a:pt x="141"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57" name="Freeform 1354"/>
              <p:cNvSpPr/>
              <p:nvPr/>
            </p:nvSpPr>
            <p:spPr bwMode="auto">
              <a:xfrm>
                <a:off x="7374405" y="2597751"/>
                <a:ext cx="294630" cy="508342"/>
              </a:xfrm>
              <a:custGeom>
                <a:avLst/>
                <a:gdLst>
                  <a:gd name="T0" fmla="*/ 142 w 142"/>
                  <a:gd name="T1" fmla="*/ 245 h 245"/>
                  <a:gd name="T2" fmla="*/ 0 w 142"/>
                  <a:gd name="T3" fmla="*/ 163 h 245"/>
                  <a:gd name="T4" fmla="*/ 0 w 142"/>
                  <a:gd name="T5" fmla="*/ 0 h 245"/>
                  <a:gd name="T6" fmla="*/ 142 w 142"/>
                  <a:gd name="T7" fmla="*/ 80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3"/>
                    </a:lnTo>
                    <a:lnTo>
                      <a:pt x="0" y="0"/>
                    </a:lnTo>
                    <a:lnTo>
                      <a:pt x="142" y="80"/>
                    </a:lnTo>
                    <a:lnTo>
                      <a:pt x="142" y="24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8" name="Freeform 1355"/>
              <p:cNvSpPr/>
              <p:nvPr/>
            </p:nvSpPr>
            <p:spPr bwMode="auto">
              <a:xfrm>
                <a:off x="7669035" y="2595189"/>
                <a:ext cx="294630" cy="508342"/>
              </a:xfrm>
              <a:custGeom>
                <a:avLst/>
                <a:gdLst>
                  <a:gd name="T0" fmla="*/ 142 w 142"/>
                  <a:gd name="T1" fmla="*/ 163 h 245"/>
                  <a:gd name="T2" fmla="*/ 0 w 142"/>
                  <a:gd name="T3" fmla="*/ 245 h 245"/>
                  <a:gd name="T4" fmla="*/ 0 w 142"/>
                  <a:gd name="T5" fmla="*/ 80 h 245"/>
                  <a:gd name="T6" fmla="*/ 142 w 142"/>
                  <a:gd name="T7" fmla="*/ 0 h 245"/>
                  <a:gd name="T8" fmla="*/ 142 w 142"/>
                  <a:gd name="T9" fmla="*/ 163 h 245"/>
                </a:gdLst>
                <a:ahLst/>
                <a:cxnLst>
                  <a:cxn ang="0">
                    <a:pos x="T0" y="T1"/>
                  </a:cxn>
                  <a:cxn ang="0">
                    <a:pos x="T2" y="T3"/>
                  </a:cxn>
                  <a:cxn ang="0">
                    <a:pos x="T4" y="T5"/>
                  </a:cxn>
                  <a:cxn ang="0">
                    <a:pos x="T6" y="T7"/>
                  </a:cxn>
                  <a:cxn ang="0">
                    <a:pos x="T8" y="T9"/>
                  </a:cxn>
                </a:cxnLst>
                <a:rect l="0" t="0" r="r" b="b"/>
                <a:pathLst>
                  <a:path w="142" h="245">
                    <a:moveTo>
                      <a:pt x="142" y="163"/>
                    </a:moveTo>
                    <a:lnTo>
                      <a:pt x="0" y="245"/>
                    </a:lnTo>
                    <a:lnTo>
                      <a:pt x="0" y="80"/>
                    </a:lnTo>
                    <a:lnTo>
                      <a:pt x="142" y="0"/>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59" name="Freeform 1356"/>
              <p:cNvSpPr/>
              <p:nvPr/>
            </p:nvSpPr>
            <p:spPr bwMode="auto">
              <a:xfrm>
                <a:off x="7374406" y="2427914"/>
                <a:ext cx="589260" cy="338204"/>
              </a:xfrm>
              <a:custGeom>
                <a:avLst/>
                <a:gdLst>
                  <a:gd name="T0" fmla="*/ 142 w 284"/>
                  <a:gd name="T1" fmla="*/ 163 h 163"/>
                  <a:gd name="T2" fmla="*/ 0 w 284"/>
                  <a:gd name="T3" fmla="*/ 83 h 163"/>
                  <a:gd name="T4" fmla="*/ 142 w 284"/>
                  <a:gd name="T5" fmla="*/ 0 h 163"/>
                  <a:gd name="T6" fmla="*/ 284 w 284"/>
                  <a:gd name="T7" fmla="*/ 83 h 163"/>
                  <a:gd name="T8" fmla="*/ 142 w 284"/>
                  <a:gd name="T9" fmla="*/ 163 h 163"/>
                </a:gdLst>
                <a:ahLst/>
                <a:cxnLst>
                  <a:cxn ang="0">
                    <a:pos x="T0" y="T1"/>
                  </a:cxn>
                  <a:cxn ang="0">
                    <a:pos x="T2" y="T3"/>
                  </a:cxn>
                  <a:cxn ang="0">
                    <a:pos x="T4" y="T5"/>
                  </a:cxn>
                  <a:cxn ang="0">
                    <a:pos x="T6" y="T7"/>
                  </a:cxn>
                  <a:cxn ang="0">
                    <a:pos x="T8" y="T9"/>
                  </a:cxn>
                </a:cxnLst>
                <a:rect l="0" t="0" r="r" b="b"/>
                <a:pathLst>
                  <a:path w="284" h="163">
                    <a:moveTo>
                      <a:pt x="142" y="163"/>
                    </a:moveTo>
                    <a:lnTo>
                      <a:pt x="0" y="83"/>
                    </a:lnTo>
                    <a:lnTo>
                      <a:pt x="142" y="0"/>
                    </a:lnTo>
                    <a:lnTo>
                      <a:pt x="284" y="83"/>
                    </a:lnTo>
                    <a:lnTo>
                      <a:pt x="142" y="163"/>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0" name="Freeform 1359"/>
              <p:cNvSpPr/>
              <p:nvPr/>
            </p:nvSpPr>
            <p:spPr bwMode="auto">
              <a:xfrm>
                <a:off x="6992626" y="2824881"/>
                <a:ext cx="294630" cy="514565"/>
              </a:xfrm>
              <a:custGeom>
                <a:avLst/>
                <a:gdLst>
                  <a:gd name="T0" fmla="*/ 142 w 142"/>
                  <a:gd name="T1" fmla="*/ 248 h 248"/>
                  <a:gd name="T2" fmla="*/ 0 w 142"/>
                  <a:gd name="T3" fmla="*/ 165 h 248"/>
                  <a:gd name="T4" fmla="*/ 0 w 142"/>
                  <a:gd name="T5" fmla="*/ 0 h 248"/>
                  <a:gd name="T6" fmla="*/ 142 w 142"/>
                  <a:gd name="T7" fmla="*/ 82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5"/>
                    </a:lnTo>
                    <a:lnTo>
                      <a:pt x="0" y="0"/>
                    </a:lnTo>
                    <a:lnTo>
                      <a:pt x="142" y="82"/>
                    </a:lnTo>
                    <a:lnTo>
                      <a:pt x="142"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1" name="Freeform 1360"/>
              <p:cNvSpPr/>
              <p:nvPr/>
            </p:nvSpPr>
            <p:spPr bwMode="auto">
              <a:xfrm>
                <a:off x="7287257" y="2825495"/>
                <a:ext cx="292556" cy="514564"/>
              </a:xfrm>
              <a:custGeom>
                <a:avLst/>
                <a:gdLst>
                  <a:gd name="T0" fmla="*/ 141 w 141"/>
                  <a:gd name="T1" fmla="*/ 165 h 248"/>
                  <a:gd name="T2" fmla="*/ 0 w 141"/>
                  <a:gd name="T3" fmla="*/ 248 h 248"/>
                  <a:gd name="T4" fmla="*/ 0 w 141"/>
                  <a:gd name="T5" fmla="*/ 82 h 248"/>
                  <a:gd name="T6" fmla="*/ 141 w 141"/>
                  <a:gd name="T7" fmla="*/ 0 h 248"/>
                  <a:gd name="T8" fmla="*/ 141 w 141"/>
                  <a:gd name="T9" fmla="*/ 165 h 248"/>
                </a:gdLst>
                <a:ahLst/>
                <a:cxnLst>
                  <a:cxn ang="0">
                    <a:pos x="T0" y="T1"/>
                  </a:cxn>
                  <a:cxn ang="0">
                    <a:pos x="T2" y="T3"/>
                  </a:cxn>
                  <a:cxn ang="0">
                    <a:pos x="T4" y="T5"/>
                  </a:cxn>
                  <a:cxn ang="0">
                    <a:pos x="T6" y="T7"/>
                  </a:cxn>
                  <a:cxn ang="0">
                    <a:pos x="T8" y="T9"/>
                  </a:cxn>
                </a:cxnLst>
                <a:rect l="0" t="0" r="r" b="b"/>
                <a:pathLst>
                  <a:path w="141" h="248">
                    <a:moveTo>
                      <a:pt x="141" y="165"/>
                    </a:moveTo>
                    <a:lnTo>
                      <a:pt x="0" y="248"/>
                    </a:lnTo>
                    <a:lnTo>
                      <a:pt x="0" y="82"/>
                    </a:lnTo>
                    <a:lnTo>
                      <a:pt x="141" y="0"/>
                    </a:lnTo>
                    <a:lnTo>
                      <a:pt x="141"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62" name="Freeform 1361"/>
              <p:cNvSpPr/>
              <p:nvPr/>
            </p:nvSpPr>
            <p:spPr bwMode="auto">
              <a:xfrm>
                <a:off x="6992630" y="2662067"/>
                <a:ext cx="587186" cy="336127"/>
              </a:xfrm>
              <a:custGeom>
                <a:avLst/>
                <a:gdLst>
                  <a:gd name="T0" fmla="*/ 142 w 283"/>
                  <a:gd name="T1" fmla="*/ 162 h 162"/>
                  <a:gd name="T2" fmla="*/ 0 w 283"/>
                  <a:gd name="T3" fmla="*/ 80 h 162"/>
                  <a:gd name="T4" fmla="*/ 142 w 283"/>
                  <a:gd name="T5" fmla="*/ 0 h 162"/>
                  <a:gd name="T6" fmla="*/ 283 w 283"/>
                  <a:gd name="T7" fmla="*/ 80 h 162"/>
                  <a:gd name="T8" fmla="*/ 142 w 283"/>
                  <a:gd name="T9" fmla="*/ 162 h 162"/>
                </a:gdLst>
                <a:ahLst/>
                <a:cxnLst>
                  <a:cxn ang="0">
                    <a:pos x="T0" y="T1"/>
                  </a:cxn>
                  <a:cxn ang="0">
                    <a:pos x="T2" y="T3"/>
                  </a:cxn>
                  <a:cxn ang="0">
                    <a:pos x="T4" y="T5"/>
                  </a:cxn>
                  <a:cxn ang="0">
                    <a:pos x="T6" y="T7"/>
                  </a:cxn>
                  <a:cxn ang="0">
                    <a:pos x="T8" y="T9"/>
                  </a:cxn>
                </a:cxnLst>
                <a:rect l="0" t="0" r="r" b="b"/>
                <a:pathLst>
                  <a:path w="283" h="162">
                    <a:moveTo>
                      <a:pt x="142" y="162"/>
                    </a:moveTo>
                    <a:lnTo>
                      <a:pt x="0" y="80"/>
                    </a:lnTo>
                    <a:lnTo>
                      <a:pt x="142" y="0"/>
                    </a:lnTo>
                    <a:lnTo>
                      <a:pt x="283" y="80"/>
                    </a:lnTo>
                    <a:lnTo>
                      <a:pt x="142"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63" name="Group 1"/>
            <p:cNvGrpSpPr/>
            <p:nvPr userDrawn="1"/>
          </p:nvGrpSpPr>
          <p:grpSpPr>
            <a:xfrm>
              <a:off x="10552667" y="7944257"/>
              <a:ext cx="3874631" cy="1584449"/>
              <a:chOff x="4756593" y="4440521"/>
              <a:chExt cx="2213451" cy="905145"/>
            </a:xfrm>
            <a:grpFill/>
          </p:grpSpPr>
          <p:grpSp>
            <p:nvGrpSpPr>
              <p:cNvPr id="764" name="Group 214"/>
              <p:cNvGrpSpPr/>
              <p:nvPr/>
            </p:nvGrpSpPr>
            <p:grpSpPr>
              <a:xfrm>
                <a:off x="4756593" y="4440521"/>
                <a:ext cx="869367" cy="495891"/>
                <a:chOff x="4728581" y="3825959"/>
                <a:chExt cx="869367" cy="495891"/>
              </a:xfrm>
              <a:grpFill/>
            </p:grpSpPr>
            <p:cxnSp>
              <p:nvCxnSpPr>
                <p:cNvPr id="766" name="Straight Connector 207"/>
                <p:cNvCxnSpPr/>
                <p:nvPr/>
              </p:nvCxnSpPr>
              <p:spPr>
                <a:xfrm flipV="1">
                  <a:off x="4730657" y="3825959"/>
                  <a:ext cx="433645" cy="246908"/>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7" name="Straight Connector 208"/>
                <p:cNvCxnSpPr/>
                <p:nvPr/>
              </p:nvCxnSpPr>
              <p:spPr>
                <a:xfrm>
                  <a:off x="4728581" y="4070792"/>
                  <a:ext cx="433647" cy="248983"/>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8" name="Straight Connector 209"/>
                <p:cNvCxnSpPr/>
                <p:nvPr/>
              </p:nvCxnSpPr>
              <p:spPr>
                <a:xfrm flipV="1">
                  <a:off x="5162228" y="4072867"/>
                  <a:ext cx="435720" cy="248983"/>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cxnSp>
              <p:nvCxnSpPr>
                <p:cNvPr id="769" name="Straight Connector 210"/>
                <p:cNvCxnSpPr/>
                <p:nvPr/>
              </p:nvCxnSpPr>
              <p:spPr>
                <a:xfrm flipH="1" flipV="1">
                  <a:off x="5162228" y="3825959"/>
                  <a:ext cx="435720" cy="246908"/>
                </a:xfrm>
                <a:prstGeom prst="line">
                  <a:avLst/>
                </a:prstGeom>
                <a:grpFill/>
                <a:ln w="6350" cap="flat" cmpd="sng" algn="ctr">
                  <a:gradFill>
                    <a:gsLst>
                      <a:gs pos="0">
                        <a:schemeClr val="bg1">
                          <a:lumMod val="95000"/>
                          <a:alpha val="50000"/>
                        </a:schemeClr>
                      </a:gs>
                      <a:gs pos="100000">
                        <a:schemeClr val="bg1">
                          <a:lumMod val="95000"/>
                          <a:alpha val="50000"/>
                        </a:schemeClr>
                      </a:gs>
                    </a:gsLst>
                    <a:lin ang="5400000" scaled="1"/>
                  </a:gradFill>
                  <a:prstDash val="solid"/>
                  <a:miter lim="800000"/>
                </a:ln>
                <a:effectLst/>
              </p:spPr>
            </p:cxnSp>
          </p:grpSp>
          <p:sp>
            <p:nvSpPr>
              <p:cNvPr id="765" name="Freeform 1391"/>
              <p:cNvSpPr/>
              <p:nvPr/>
            </p:nvSpPr>
            <p:spPr bwMode="auto">
              <a:xfrm>
                <a:off x="5378627" y="4729433"/>
                <a:ext cx="1591417" cy="616233"/>
              </a:xfrm>
              <a:custGeom>
                <a:avLst/>
                <a:gdLst>
                  <a:gd name="T0" fmla="*/ 322 w 323"/>
                  <a:gd name="T1" fmla="*/ 0 h 123"/>
                  <a:gd name="T2" fmla="*/ 314 w 323"/>
                  <a:gd name="T3" fmla="*/ 5 h 123"/>
                  <a:gd name="T4" fmla="*/ 300 w 323"/>
                  <a:gd name="T5" fmla="*/ 28 h 123"/>
                  <a:gd name="T6" fmla="*/ 300 w 323"/>
                  <a:gd name="T7" fmla="*/ 38 h 123"/>
                  <a:gd name="T8" fmla="*/ 288 w 323"/>
                  <a:gd name="T9" fmla="*/ 60 h 123"/>
                  <a:gd name="T10" fmla="*/ 246 w 323"/>
                  <a:gd name="T11" fmla="*/ 84 h 123"/>
                  <a:gd name="T12" fmla="*/ 179 w 323"/>
                  <a:gd name="T13" fmla="*/ 122 h 123"/>
                  <a:gd name="T14" fmla="*/ 0 w 323"/>
                  <a:gd name="T15" fmla="*/ 19 h 123"/>
                  <a:gd name="T16" fmla="*/ 0 w 323"/>
                  <a:gd name="T17" fmla="*/ 21 h 123"/>
                  <a:gd name="T18" fmla="*/ 178 w 323"/>
                  <a:gd name="T19" fmla="*/ 123 h 123"/>
                  <a:gd name="T20" fmla="*/ 179 w 323"/>
                  <a:gd name="T21" fmla="*/ 123 h 123"/>
                  <a:gd name="T22" fmla="*/ 247 w 323"/>
                  <a:gd name="T23" fmla="*/ 85 h 123"/>
                  <a:gd name="T24" fmla="*/ 289 w 323"/>
                  <a:gd name="T25" fmla="*/ 61 h 123"/>
                  <a:gd name="T26" fmla="*/ 302 w 323"/>
                  <a:gd name="T27" fmla="*/ 38 h 123"/>
                  <a:gd name="T28" fmla="*/ 302 w 323"/>
                  <a:gd name="T29" fmla="*/ 28 h 123"/>
                  <a:gd name="T30" fmla="*/ 314 w 323"/>
                  <a:gd name="T31" fmla="*/ 7 h 123"/>
                  <a:gd name="T32" fmla="*/ 323 w 323"/>
                  <a:gd name="T33" fmla="*/ 1 h 123"/>
                  <a:gd name="T34" fmla="*/ 322 w 323"/>
                  <a:gd name="T3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23">
                    <a:moveTo>
                      <a:pt x="322" y="0"/>
                    </a:moveTo>
                    <a:cubicBezTo>
                      <a:pt x="314" y="5"/>
                      <a:pt x="314" y="5"/>
                      <a:pt x="314" y="5"/>
                    </a:cubicBezTo>
                    <a:cubicBezTo>
                      <a:pt x="306" y="10"/>
                      <a:pt x="300" y="20"/>
                      <a:pt x="300" y="28"/>
                    </a:cubicBezTo>
                    <a:cubicBezTo>
                      <a:pt x="300" y="38"/>
                      <a:pt x="300" y="38"/>
                      <a:pt x="300" y="38"/>
                    </a:cubicBezTo>
                    <a:cubicBezTo>
                      <a:pt x="300" y="46"/>
                      <a:pt x="295" y="56"/>
                      <a:pt x="288" y="60"/>
                    </a:cubicBezTo>
                    <a:cubicBezTo>
                      <a:pt x="246" y="84"/>
                      <a:pt x="246" y="84"/>
                      <a:pt x="246" y="84"/>
                    </a:cubicBezTo>
                    <a:cubicBezTo>
                      <a:pt x="179" y="122"/>
                      <a:pt x="179" y="122"/>
                      <a:pt x="179" y="122"/>
                    </a:cubicBezTo>
                    <a:cubicBezTo>
                      <a:pt x="0" y="19"/>
                      <a:pt x="0" y="19"/>
                      <a:pt x="0" y="19"/>
                    </a:cubicBezTo>
                    <a:cubicBezTo>
                      <a:pt x="0" y="21"/>
                      <a:pt x="0" y="21"/>
                      <a:pt x="0" y="21"/>
                    </a:cubicBezTo>
                    <a:cubicBezTo>
                      <a:pt x="178" y="123"/>
                      <a:pt x="178" y="123"/>
                      <a:pt x="178" y="123"/>
                    </a:cubicBezTo>
                    <a:cubicBezTo>
                      <a:pt x="179" y="123"/>
                      <a:pt x="179" y="123"/>
                      <a:pt x="179" y="123"/>
                    </a:cubicBezTo>
                    <a:cubicBezTo>
                      <a:pt x="247" y="85"/>
                      <a:pt x="247" y="85"/>
                      <a:pt x="247" y="85"/>
                    </a:cubicBezTo>
                    <a:cubicBezTo>
                      <a:pt x="289" y="61"/>
                      <a:pt x="289" y="61"/>
                      <a:pt x="289" y="61"/>
                    </a:cubicBezTo>
                    <a:cubicBezTo>
                      <a:pt x="296" y="57"/>
                      <a:pt x="302" y="47"/>
                      <a:pt x="302" y="38"/>
                    </a:cubicBezTo>
                    <a:cubicBezTo>
                      <a:pt x="302" y="28"/>
                      <a:pt x="302" y="28"/>
                      <a:pt x="302" y="28"/>
                    </a:cubicBezTo>
                    <a:cubicBezTo>
                      <a:pt x="302" y="20"/>
                      <a:pt x="307" y="10"/>
                      <a:pt x="314" y="7"/>
                    </a:cubicBezTo>
                    <a:cubicBezTo>
                      <a:pt x="323" y="1"/>
                      <a:pt x="323" y="1"/>
                      <a:pt x="323" y="1"/>
                    </a:cubicBezTo>
                    <a:cubicBezTo>
                      <a:pt x="322" y="0"/>
                      <a:pt x="322" y="0"/>
                      <a:pt x="322" y="0"/>
                    </a:cubicBezTo>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grpSp>
        <p:grpSp>
          <p:nvGrpSpPr>
            <p:cNvPr id="770" name="Group 21"/>
            <p:cNvGrpSpPr/>
            <p:nvPr userDrawn="1"/>
          </p:nvGrpSpPr>
          <p:grpSpPr>
            <a:xfrm>
              <a:off x="12383478" y="4767656"/>
              <a:ext cx="1038762" cy="1191305"/>
              <a:chOff x="6175135" y="2259544"/>
              <a:chExt cx="593410" cy="680561"/>
            </a:xfrm>
            <a:grpFill/>
          </p:grpSpPr>
          <p:sp>
            <p:nvSpPr>
              <p:cNvPr id="771" name="Freeform 1195"/>
              <p:cNvSpPr/>
              <p:nvPr userDrawn="1"/>
            </p:nvSpPr>
            <p:spPr bwMode="auto">
              <a:xfrm>
                <a:off x="6175135" y="2425536"/>
                <a:ext cx="294630" cy="514566"/>
              </a:xfrm>
              <a:custGeom>
                <a:avLst/>
                <a:gdLst>
                  <a:gd name="T0" fmla="*/ 142 w 142"/>
                  <a:gd name="T1" fmla="*/ 248 h 248"/>
                  <a:gd name="T2" fmla="*/ 0 w 142"/>
                  <a:gd name="T3" fmla="*/ 166 h 248"/>
                  <a:gd name="T4" fmla="*/ 0 w 142"/>
                  <a:gd name="T5" fmla="*/ 0 h 248"/>
                  <a:gd name="T6" fmla="*/ 142 w 142"/>
                  <a:gd name="T7" fmla="*/ 83 h 248"/>
                  <a:gd name="T8" fmla="*/ 142 w 142"/>
                  <a:gd name="T9" fmla="*/ 248 h 248"/>
                </a:gdLst>
                <a:ahLst/>
                <a:cxnLst>
                  <a:cxn ang="0">
                    <a:pos x="T0" y="T1"/>
                  </a:cxn>
                  <a:cxn ang="0">
                    <a:pos x="T2" y="T3"/>
                  </a:cxn>
                  <a:cxn ang="0">
                    <a:pos x="T4" y="T5"/>
                  </a:cxn>
                  <a:cxn ang="0">
                    <a:pos x="T6" y="T7"/>
                  </a:cxn>
                  <a:cxn ang="0">
                    <a:pos x="T8" y="T9"/>
                  </a:cxn>
                </a:cxnLst>
                <a:rect l="0" t="0" r="r" b="b"/>
                <a:pathLst>
                  <a:path w="142" h="248">
                    <a:moveTo>
                      <a:pt x="142" y="248"/>
                    </a:moveTo>
                    <a:lnTo>
                      <a:pt x="0" y="166"/>
                    </a:lnTo>
                    <a:lnTo>
                      <a:pt x="0" y="0"/>
                    </a:lnTo>
                    <a:lnTo>
                      <a:pt x="142" y="83"/>
                    </a:lnTo>
                    <a:lnTo>
                      <a:pt x="142" y="248"/>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72" name="Freeform 1196"/>
              <p:cNvSpPr/>
              <p:nvPr/>
            </p:nvSpPr>
            <p:spPr bwMode="auto">
              <a:xfrm>
                <a:off x="6469765" y="2425538"/>
                <a:ext cx="298780" cy="514567"/>
              </a:xfrm>
              <a:custGeom>
                <a:avLst/>
                <a:gdLst>
                  <a:gd name="T0" fmla="*/ 144 w 144"/>
                  <a:gd name="T1" fmla="*/ 166 h 248"/>
                  <a:gd name="T2" fmla="*/ 0 w 144"/>
                  <a:gd name="T3" fmla="*/ 248 h 248"/>
                  <a:gd name="T4" fmla="*/ 0 w 144"/>
                  <a:gd name="T5" fmla="*/ 83 h 248"/>
                  <a:gd name="T6" fmla="*/ 144 w 144"/>
                  <a:gd name="T7" fmla="*/ 0 h 248"/>
                  <a:gd name="T8" fmla="*/ 144 w 144"/>
                  <a:gd name="T9" fmla="*/ 166 h 248"/>
                </a:gdLst>
                <a:ahLst/>
                <a:cxnLst>
                  <a:cxn ang="0">
                    <a:pos x="T0" y="T1"/>
                  </a:cxn>
                  <a:cxn ang="0">
                    <a:pos x="T2" y="T3"/>
                  </a:cxn>
                  <a:cxn ang="0">
                    <a:pos x="T4" y="T5"/>
                  </a:cxn>
                  <a:cxn ang="0">
                    <a:pos x="T6" y="T7"/>
                  </a:cxn>
                  <a:cxn ang="0">
                    <a:pos x="T8" y="T9"/>
                  </a:cxn>
                </a:cxnLst>
                <a:rect l="0" t="0" r="r" b="b"/>
                <a:pathLst>
                  <a:path w="144" h="248">
                    <a:moveTo>
                      <a:pt x="144" y="166"/>
                    </a:moveTo>
                    <a:lnTo>
                      <a:pt x="0" y="248"/>
                    </a:lnTo>
                    <a:lnTo>
                      <a:pt x="0" y="83"/>
                    </a:lnTo>
                    <a:lnTo>
                      <a:pt x="144" y="0"/>
                    </a:lnTo>
                    <a:lnTo>
                      <a:pt x="144" y="166"/>
                    </a:lnTo>
                    <a:close/>
                  </a:path>
                </a:pathLst>
              </a:custGeom>
              <a:grpFill/>
              <a:ln>
                <a:gradFill>
                  <a:gsLst>
                    <a:gs pos="0">
                      <a:schemeClr val="bg1">
                        <a:lumMod val="95000"/>
                        <a:alpha val="3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3" name="Freeform 1197"/>
              <p:cNvSpPr/>
              <p:nvPr userDrawn="1"/>
            </p:nvSpPr>
            <p:spPr bwMode="auto">
              <a:xfrm>
                <a:off x="6175135" y="2259544"/>
                <a:ext cx="593410" cy="338203"/>
              </a:xfrm>
              <a:custGeom>
                <a:avLst/>
                <a:gdLst>
                  <a:gd name="T0" fmla="*/ 142 w 286"/>
                  <a:gd name="T1" fmla="*/ 163 h 163"/>
                  <a:gd name="T2" fmla="*/ 0 w 286"/>
                  <a:gd name="T3" fmla="*/ 80 h 163"/>
                  <a:gd name="T4" fmla="*/ 142 w 286"/>
                  <a:gd name="T5" fmla="*/ 0 h 163"/>
                  <a:gd name="T6" fmla="*/ 286 w 286"/>
                  <a:gd name="T7" fmla="*/ 80 h 163"/>
                  <a:gd name="T8" fmla="*/ 142 w 286"/>
                  <a:gd name="T9" fmla="*/ 163 h 163"/>
                </a:gdLst>
                <a:ahLst/>
                <a:cxnLst>
                  <a:cxn ang="0">
                    <a:pos x="T0" y="T1"/>
                  </a:cxn>
                  <a:cxn ang="0">
                    <a:pos x="T2" y="T3"/>
                  </a:cxn>
                  <a:cxn ang="0">
                    <a:pos x="T4" y="T5"/>
                  </a:cxn>
                  <a:cxn ang="0">
                    <a:pos x="T6" y="T7"/>
                  </a:cxn>
                  <a:cxn ang="0">
                    <a:pos x="T8" y="T9"/>
                  </a:cxn>
                </a:cxnLst>
                <a:rect l="0" t="0" r="r" b="b"/>
                <a:pathLst>
                  <a:path w="286" h="163">
                    <a:moveTo>
                      <a:pt x="142" y="163"/>
                    </a:moveTo>
                    <a:lnTo>
                      <a:pt x="0" y="80"/>
                    </a:lnTo>
                    <a:lnTo>
                      <a:pt x="142" y="0"/>
                    </a:lnTo>
                    <a:lnTo>
                      <a:pt x="286" y="80"/>
                    </a:lnTo>
                    <a:lnTo>
                      <a:pt x="142" y="163"/>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74" name="Group 28"/>
            <p:cNvGrpSpPr/>
            <p:nvPr userDrawn="1"/>
          </p:nvGrpSpPr>
          <p:grpSpPr>
            <a:xfrm>
              <a:off x="12377909" y="3866905"/>
              <a:ext cx="1038761" cy="1191308"/>
              <a:chOff x="6175135" y="1744979"/>
              <a:chExt cx="593410" cy="680557"/>
            </a:xfrm>
            <a:grpFill/>
          </p:grpSpPr>
          <p:sp>
            <p:nvSpPr>
              <p:cNvPr id="775" name="Freeform 1201"/>
              <p:cNvSpPr/>
              <p:nvPr userDrawn="1"/>
            </p:nvSpPr>
            <p:spPr bwMode="auto">
              <a:xfrm>
                <a:off x="6175135" y="1917195"/>
                <a:ext cx="294630" cy="508341"/>
              </a:xfrm>
              <a:custGeom>
                <a:avLst/>
                <a:gdLst>
                  <a:gd name="T0" fmla="*/ 142 w 142"/>
                  <a:gd name="T1" fmla="*/ 245 h 245"/>
                  <a:gd name="T2" fmla="*/ 0 w 142"/>
                  <a:gd name="T3" fmla="*/ 165 h 245"/>
                  <a:gd name="T4" fmla="*/ 0 w 142"/>
                  <a:gd name="T5" fmla="*/ 0 h 245"/>
                  <a:gd name="T6" fmla="*/ 142 w 142"/>
                  <a:gd name="T7" fmla="*/ 83 h 245"/>
                  <a:gd name="T8" fmla="*/ 142 w 142"/>
                  <a:gd name="T9" fmla="*/ 245 h 245"/>
                </a:gdLst>
                <a:ahLst/>
                <a:cxnLst>
                  <a:cxn ang="0">
                    <a:pos x="T0" y="T1"/>
                  </a:cxn>
                  <a:cxn ang="0">
                    <a:pos x="T2" y="T3"/>
                  </a:cxn>
                  <a:cxn ang="0">
                    <a:pos x="T4" y="T5"/>
                  </a:cxn>
                  <a:cxn ang="0">
                    <a:pos x="T6" y="T7"/>
                  </a:cxn>
                  <a:cxn ang="0">
                    <a:pos x="T8" y="T9"/>
                  </a:cxn>
                </a:cxnLst>
                <a:rect l="0" t="0" r="r" b="b"/>
                <a:pathLst>
                  <a:path w="142" h="245">
                    <a:moveTo>
                      <a:pt x="142" y="245"/>
                    </a:moveTo>
                    <a:lnTo>
                      <a:pt x="0" y="165"/>
                    </a:lnTo>
                    <a:lnTo>
                      <a:pt x="0" y="0"/>
                    </a:lnTo>
                    <a:lnTo>
                      <a:pt x="142" y="83"/>
                    </a:lnTo>
                    <a:lnTo>
                      <a:pt x="142" y="245"/>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6" name="Freeform 1202"/>
              <p:cNvSpPr/>
              <p:nvPr userDrawn="1"/>
            </p:nvSpPr>
            <p:spPr bwMode="auto">
              <a:xfrm>
                <a:off x="6469765" y="1912161"/>
                <a:ext cx="298780" cy="508342"/>
              </a:xfrm>
              <a:custGeom>
                <a:avLst/>
                <a:gdLst>
                  <a:gd name="T0" fmla="*/ 144 w 144"/>
                  <a:gd name="T1" fmla="*/ 165 h 245"/>
                  <a:gd name="T2" fmla="*/ 0 w 144"/>
                  <a:gd name="T3" fmla="*/ 245 h 245"/>
                  <a:gd name="T4" fmla="*/ 0 w 144"/>
                  <a:gd name="T5" fmla="*/ 83 h 245"/>
                  <a:gd name="T6" fmla="*/ 144 w 144"/>
                  <a:gd name="T7" fmla="*/ 0 h 245"/>
                  <a:gd name="T8" fmla="*/ 144 w 144"/>
                  <a:gd name="T9" fmla="*/ 165 h 245"/>
                </a:gdLst>
                <a:ahLst/>
                <a:cxnLst>
                  <a:cxn ang="0">
                    <a:pos x="T0" y="T1"/>
                  </a:cxn>
                  <a:cxn ang="0">
                    <a:pos x="T2" y="T3"/>
                  </a:cxn>
                  <a:cxn ang="0">
                    <a:pos x="T4" y="T5"/>
                  </a:cxn>
                  <a:cxn ang="0">
                    <a:pos x="T6" y="T7"/>
                  </a:cxn>
                  <a:cxn ang="0">
                    <a:pos x="T8" y="T9"/>
                  </a:cxn>
                </a:cxnLst>
                <a:rect l="0" t="0" r="r" b="b"/>
                <a:pathLst>
                  <a:path w="144" h="245">
                    <a:moveTo>
                      <a:pt x="144" y="165"/>
                    </a:moveTo>
                    <a:lnTo>
                      <a:pt x="0" y="245"/>
                    </a:lnTo>
                    <a:lnTo>
                      <a:pt x="0" y="83"/>
                    </a:lnTo>
                    <a:lnTo>
                      <a:pt x="144" y="0"/>
                    </a:lnTo>
                    <a:lnTo>
                      <a:pt x="144" y="165"/>
                    </a:lnTo>
                    <a:close/>
                  </a:path>
                </a:pathLst>
              </a:custGeom>
              <a:grpFill/>
              <a:ln>
                <a:gradFill>
                  <a:gsLst>
                    <a:gs pos="0">
                      <a:schemeClr val="bg1">
                        <a:lumMod val="95000"/>
                        <a:alpha val="2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77" name="Freeform 1203"/>
              <p:cNvSpPr/>
              <p:nvPr userDrawn="1"/>
            </p:nvSpPr>
            <p:spPr bwMode="auto">
              <a:xfrm>
                <a:off x="6175135" y="1744979"/>
                <a:ext cx="593410" cy="344427"/>
              </a:xfrm>
              <a:custGeom>
                <a:avLst/>
                <a:gdLst>
                  <a:gd name="T0" fmla="*/ 142 w 286"/>
                  <a:gd name="T1" fmla="*/ 166 h 166"/>
                  <a:gd name="T2" fmla="*/ 0 w 286"/>
                  <a:gd name="T3" fmla="*/ 83 h 166"/>
                  <a:gd name="T4" fmla="*/ 142 w 286"/>
                  <a:gd name="T5" fmla="*/ 0 h 166"/>
                  <a:gd name="T6" fmla="*/ 286 w 286"/>
                  <a:gd name="T7" fmla="*/ 83 h 166"/>
                  <a:gd name="T8" fmla="*/ 142 w 286"/>
                  <a:gd name="T9" fmla="*/ 166 h 166"/>
                </a:gdLst>
                <a:ahLst/>
                <a:cxnLst>
                  <a:cxn ang="0">
                    <a:pos x="T0" y="T1"/>
                  </a:cxn>
                  <a:cxn ang="0">
                    <a:pos x="T2" y="T3"/>
                  </a:cxn>
                  <a:cxn ang="0">
                    <a:pos x="T4" y="T5"/>
                  </a:cxn>
                  <a:cxn ang="0">
                    <a:pos x="T6" y="T7"/>
                  </a:cxn>
                  <a:cxn ang="0">
                    <a:pos x="T8" y="T9"/>
                  </a:cxn>
                </a:cxnLst>
                <a:rect l="0" t="0" r="r" b="b"/>
                <a:pathLst>
                  <a:path w="286" h="166">
                    <a:moveTo>
                      <a:pt x="142" y="166"/>
                    </a:moveTo>
                    <a:lnTo>
                      <a:pt x="0" y="83"/>
                    </a:lnTo>
                    <a:lnTo>
                      <a:pt x="142" y="0"/>
                    </a:lnTo>
                    <a:lnTo>
                      <a:pt x="286" y="83"/>
                    </a:lnTo>
                    <a:lnTo>
                      <a:pt x="142" y="166"/>
                    </a:lnTo>
                    <a:close/>
                  </a:path>
                </a:pathLst>
              </a:custGeom>
              <a:grpFill/>
              <a:ln>
                <a:gradFill>
                  <a:gsLst>
                    <a:gs pos="0">
                      <a:schemeClr val="bg1">
                        <a:lumMod val="95000"/>
                        <a:alpha val="20000"/>
                      </a:schemeClr>
                    </a:gs>
                    <a:gs pos="100000">
                      <a:schemeClr val="bg1">
                        <a:lumMod val="95000"/>
                        <a:alpha val="3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nvGrpSpPr>
            <p:cNvPr id="778" name="Group 43"/>
            <p:cNvGrpSpPr/>
            <p:nvPr userDrawn="1"/>
          </p:nvGrpSpPr>
          <p:grpSpPr>
            <a:xfrm>
              <a:off x="10750615" y="7066730"/>
              <a:ext cx="1035131" cy="1191305"/>
              <a:chOff x="5295395" y="3572931"/>
              <a:chExt cx="591335" cy="680554"/>
            </a:xfrm>
            <a:grpFill/>
          </p:grpSpPr>
          <p:sp>
            <p:nvSpPr>
              <p:cNvPr id="779" name="Freeform 1217"/>
              <p:cNvSpPr/>
              <p:nvPr/>
            </p:nvSpPr>
            <p:spPr bwMode="auto">
              <a:xfrm>
                <a:off x="5295395" y="3738918"/>
                <a:ext cx="296705" cy="514565"/>
              </a:xfrm>
              <a:custGeom>
                <a:avLst/>
                <a:gdLst>
                  <a:gd name="T0" fmla="*/ 143 w 143"/>
                  <a:gd name="T1" fmla="*/ 248 h 248"/>
                  <a:gd name="T2" fmla="*/ 0 w 143"/>
                  <a:gd name="T3" fmla="*/ 165 h 248"/>
                  <a:gd name="T4" fmla="*/ 0 w 143"/>
                  <a:gd name="T5" fmla="*/ 0 h 248"/>
                  <a:gd name="T6" fmla="*/ 143 w 143"/>
                  <a:gd name="T7" fmla="*/ 82 h 248"/>
                  <a:gd name="T8" fmla="*/ 143 w 143"/>
                  <a:gd name="T9" fmla="*/ 248 h 248"/>
                </a:gdLst>
                <a:ahLst/>
                <a:cxnLst>
                  <a:cxn ang="0">
                    <a:pos x="T0" y="T1"/>
                  </a:cxn>
                  <a:cxn ang="0">
                    <a:pos x="T2" y="T3"/>
                  </a:cxn>
                  <a:cxn ang="0">
                    <a:pos x="T4" y="T5"/>
                  </a:cxn>
                  <a:cxn ang="0">
                    <a:pos x="T6" y="T7"/>
                  </a:cxn>
                  <a:cxn ang="0">
                    <a:pos x="T8" y="T9"/>
                  </a:cxn>
                </a:cxnLst>
                <a:rect l="0" t="0" r="r" b="b"/>
                <a:pathLst>
                  <a:path w="143" h="248">
                    <a:moveTo>
                      <a:pt x="143" y="248"/>
                    </a:moveTo>
                    <a:lnTo>
                      <a:pt x="0" y="165"/>
                    </a:lnTo>
                    <a:lnTo>
                      <a:pt x="0" y="0"/>
                    </a:lnTo>
                    <a:lnTo>
                      <a:pt x="143" y="82"/>
                    </a:lnTo>
                    <a:lnTo>
                      <a:pt x="143" y="248"/>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22222"/>
                  </a:solidFill>
                  <a:effectLst/>
                  <a:uLnTx/>
                  <a:uFillTx/>
                  <a:latin typeface="Inter"/>
                </a:endParaRPr>
              </a:p>
            </p:txBody>
          </p:sp>
          <p:sp>
            <p:nvSpPr>
              <p:cNvPr id="780" name="Freeform 1218"/>
              <p:cNvSpPr/>
              <p:nvPr/>
            </p:nvSpPr>
            <p:spPr bwMode="auto">
              <a:xfrm>
                <a:off x="5592099" y="3738920"/>
                <a:ext cx="294630" cy="514565"/>
              </a:xfrm>
              <a:custGeom>
                <a:avLst/>
                <a:gdLst>
                  <a:gd name="T0" fmla="*/ 142 w 142"/>
                  <a:gd name="T1" fmla="*/ 165 h 248"/>
                  <a:gd name="T2" fmla="*/ 0 w 142"/>
                  <a:gd name="T3" fmla="*/ 248 h 248"/>
                  <a:gd name="T4" fmla="*/ 0 w 142"/>
                  <a:gd name="T5" fmla="*/ 82 h 248"/>
                  <a:gd name="T6" fmla="*/ 142 w 142"/>
                  <a:gd name="T7" fmla="*/ 0 h 248"/>
                  <a:gd name="T8" fmla="*/ 142 w 142"/>
                  <a:gd name="T9" fmla="*/ 165 h 248"/>
                </a:gdLst>
                <a:ahLst/>
                <a:cxnLst>
                  <a:cxn ang="0">
                    <a:pos x="T0" y="T1"/>
                  </a:cxn>
                  <a:cxn ang="0">
                    <a:pos x="T2" y="T3"/>
                  </a:cxn>
                  <a:cxn ang="0">
                    <a:pos x="T4" y="T5"/>
                  </a:cxn>
                  <a:cxn ang="0">
                    <a:pos x="T6" y="T7"/>
                  </a:cxn>
                  <a:cxn ang="0">
                    <a:pos x="T8" y="T9"/>
                  </a:cxn>
                </a:cxnLst>
                <a:rect l="0" t="0" r="r" b="b"/>
                <a:pathLst>
                  <a:path w="142" h="248">
                    <a:moveTo>
                      <a:pt x="142" y="165"/>
                    </a:moveTo>
                    <a:lnTo>
                      <a:pt x="0" y="248"/>
                    </a:lnTo>
                    <a:lnTo>
                      <a:pt x="0" y="82"/>
                    </a:lnTo>
                    <a:lnTo>
                      <a:pt x="142" y="0"/>
                    </a:lnTo>
                    <a:lnTo>
                      <a:pt x="142" y="165"/>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sp>
            <p:nvSpPr>
              <p:cNvPr id="781" name="Freeform 1219"/>
              <p:cNvSpPr/>
              <p:nvPr/>
            </p:nvSpPr>
            <p:spPr bwMode="auto">
              <a:xfrm>
                <a:off x="5295395" y="3572931"/>
                <a:ext cx="591335" cy="336127"/>
              </a:xfrm>
              <a:custGeom>
                <a:avLst/>
                <a:gdLst>
                  <a:gd name="T0" fmla="*/ 143 w 285"/>
                  <a:gd name="T1" fmla="*/ 162 h 162"/>
                  <a:gd name="T2" fmla="*/ 0 w 285"/>
                  <a:gd name="T3" fmla="*/ 80 h 162"/>
                  <a:gd name="T4" fmla="*/ 143 w 285"/>
                  <a:gd name="T5" fmla="*/ 0 h 162"/>
                  <a:gd name="T6" fmla="*/ 285 w 285"/>
                  <a:gd name="T7" fmla="*/ 80 h 162"/>
                  <a:gd name="T8" fmla="*/ 143 w 285"/>
                  <a:gd name="T9" fmla="*/ 162 h 162"/>
                </a:gdLst>
                <a:ahLst/>
                <a:cxnLst>
                  <a:cxn ang="0">
                    <a:pos x="T0" y="T1"/>
                  </a:cxn>
                  <a:cxn ang="0">
                    <a:pos x="T2" y="T3"/>
                  </a:cxn>
                  <a:cxn ang="0">
                    <a:pos x="T4" y="T5"/>
                  </a:cxn>
                  <a:cxn ang="0">
                    <a:pos x="T6" y="T7"/>
                  </a:cxn>
                  <a:cxn ang="0">
                    <a:pos x="T8" y="T9"/>
                  </a:cxn>
                </a:cxnLst>
                <a:rect l="0" t="0" r="r" b="b"/>
                <a:pathLst>
                  <a:path w="285" h="162">
                    <a:moveTo>
                      <a:pt x="143" y="162"/>
                    </a:moveTo>
                    <a:lnTo>
                      <a:pt x="0" y="80"/>
                    </a:lnTo>
                    <a:lnTo>
                      <a:pt x="143" y="0"/>
                    </a:lnTo>
                    <a:lnTo>
                      <a:pt x="285" y="80"/>
                    </a:lnTo>
                    <a:lnTo>
                      <a:pt x="143" y="162"/>
                    </a:lnTo>
                    <a:close/>
                  </a:path>
                </a:pathLst>
              </a:custGeom>
              <a:grpFill/>
              <a:ln>
                <a:gradFill>
                  <a:gsLst>
                    <a:gs pos="0">
                      <a:schemeClr val="bg1">
                        <a:lumMod val="95000"/>
                        <a:alpha val="50000"/>
                      </a:schemeClr>
                    </a:gs>
                    <a:gs pos="100000">
                      <a:schemeClr val="bg1">
                        <a:lumMod val="95000"/>
                        <a:alpha val="50000"/>
                      </a:schemeClr>
                    </a:gs>
                  </a:gsLst>
                  <a:lin ang="5400000" scaled="1"/>
                </a:gra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22222"/>
                  </a:solidFill>
                  <a:effectLst/>
                  <a:uLnTx/>
                  <a:uFillTx/>
                  <a:latin typeface="Inter"/>
                </a:endParaRPr>
              </a:p>
            </p:txBody>
          </p:sp>
        </p:gr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封面标题">
    <p:bg>
      <p:bgRef idx="1001">
        <a:schemeClr val="bg1"/>
      </p:bgRef>
    </p:bg>
    <p:spTree>
      <p:nvGrpSpPr>
        <p:cNvPr id="1" name=""/>
        <p:cNvGrpSpPr/>
        <p:nvPr/>
      </p:nvGrpSpPr>
      <p:grpSpPr>
        <a:xfrm>
          <a:off x="0" y="0"/>
          <a:ext cx="0" cy="0"/>
          <a:chOff x="0" y="0"/>
          <a:chExt cx="0" cy="0"/>
        </a:xfrm>
      </p:grpSpPr>
      <p:pic>
        <p:nvPicPr>
          <p:cNvPr id="12" name="Picture 3" descr="C:\Users\lsl\Desktop\新建文件夹\元素\背景\bg3.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55350"/>
          <a:stretch>
            <a:fillRect/>
          </a:stretch>
        </p:blipFill>
        <p:spPr bwMode="auto">
          <a:xfrm>
            <a:off x="-70086" y="-6350"/>
            <a:ext cx="1226208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对象 10"/>
          <p:cNvGraphicFramePr/>
          <p:nvPr userDrawn="1"/>
        </p:nvGraphicFramePr>
        <p:xfrm>
          <a:off x="-511810" y="-6350"/>
          <a:ext cx="3600450" cy="6870700"/>
        </p:xfrm>
        <a:graphic>
          <a:graphicData uri="http://schemas.openxmlformats.org/presentationml/2006/ole">
            <mc:AlternateContent xmlns:mc="http://schemas.openxmlformats.org/markup-compatibility/2006">
              <mc:Choice xmlns:v="urn:schemas-microsoft-com:vml" Requires="v">
                <p:oleObj spid="_x0000_s4528" name="" r:id="rId3" imgW="4495800" imgH="8586470" progId="Paint.Picture">
                  <p:embed/>
                </p:oleObj>
              </mc:Choice>
              <mc:Fallback>
                <p:oleObj name="" r:id="rId3" imgW="4495800" imgH="8586470" progId="Paint.Picture">
                  <p:embed/>
                  <p:pic>
                    <p:nvPicPr>
                      <p:cNvPr id="0" name="对象 10"/>
                      <p:cNvPicPr/>
                      <p:nvPr/>
                    </p:nvPicPr>
                    <p:blipFill>
                      <a:blip r:embed="rId4"/>
                      <a:stretch>
                        <a:fillRect/>
                      </a:stretch>
                    </p:blipFill>
                    <p:spPr>
                      <a:xfrm>
                        <a:off x="-511810" y="-6350"/>
                        <a:ext cx="3600450" cy="6870700"/>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range Divider">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7" name="Text Placeholder 19"/>
          <p:cNvSpPr>
            <a:spLocks noGrp="1"/>
          </p:cNvSpPr>
          <p:nvPr>
            <p:ph type="body" sz="quarter" idx="11" hasCustomPrompt="1"/>
          </p:nvPr>
        </p:nvSpPr>
        <p:spPr>
          <a:xfrm>
            <a:off x="964381" y="2068642"/>
            <a:ext cx="10287632" cy="852703"/>
          </a:xfrm>
          <a:prstGeom prst="rect">
            <a:avLst/>
          </a:prstGeom>
        </p:spPr>
        <p:txBody>
          <a:bodyPr lIns="0" tIns="0" rIns="0" bIns="0"/>
          <a:lstStyle>
            <a:lvl1pPr marL="0" indent="0" algn="l">
              <a:buNone/>
              <a:defRPr sz="1865" b="0" i="0" cap="none" spc="120" baseline="0">
                <a:solidFill>
                  <a:srgbClr val="FFFFFF"/>
                </a:solidFill>
                <a:latin typeface="Verdana" panose="020B0604030504040204"/>
                <a:cs typeface="Verdana" panose="020B0604030504040204"/>
              </a:defRPr>
            </a:lvl1pPr>
          </a:lstStyle>
          <a:p>
            <a:pPr lvl="0"/>
            <a:r>
              <a:rPr lang="en-GB" noProof="0" smtClean="0"/>
              <a:t>Click to Add Subtitle</a:t>
            </a:r>
            <a:endParaRPr lang="en-GB" noProof="0" smtClean="0"/>
          </a:p>
        </p:txBody>
      </p:sp>
      <p:sp>
        <p:nvSpPr>
          <p:cNvPr id="8" name="Title 2"/>
          <p:cNvSpPr>
            <a:spLocks noGrp="1"/>
          </p:cNvSpPr>
          <p:nvPr>
            <p:ph type="title" hasCustomPrompt="1"/>
          </p:nvPr>
        </p:nvSpPr>
        <p:spPr>
          <a:xfrm>
            <a:off x="964394" y="939776"/>
            <a:ext cx="10287636" cy="891165"/>
          </a:xfrm>
          <a:prstGeom prst="rect">
            <a:avLst/>
          </a:prstGeom>
        </p:spPr>
        <p:txBody>
          <a:bodyPr lIns="0" tIns="0" rIns="0" bIns="0" anchor="ctr" anchorCtr="0"/>
          <a:lstStyle>
            <a:lvl1pPr algn="l">
              <a:lnSpc>
                <a:spcPts val="4000"/>
              </a:lnSpc>
              <a:defRPr sz="3330" b="0" i="0" cap="none" spc="67" baseline="0">
                <a:solidFill>
                  <a:srgbClr val="FFFFFF"/>
                </a:solidFill>
                <a:latin typeface="Verdana" panose="020B0604030504040204"/>
                <a:cs typeface="Verdana" panose="020B0604030504040204"/>
              </a:defRPr>
            </a:lvl1pPr>
          </a:lstStyle>
          <a:p>
            <a:r>
              <a:rPr lang="en-GB" noProof="0" smtClean="0"/>
              <a:t>Divider Slide</a:t>
            </a:r>
            <a:br>
              <a:rPr lang="en-GB" noProof="0" smtClean="0"/>
            </a:br>
            <a:r>
              <a:rPr lang="en-GB" noProof="0" smtClean="0"/>
              <a:t>Second Line Title</a:t>
            </a:r>
            <a:endParaRPr lang="en-GB" noProof="0"/>
          </a:p>
        </p:txBody>
      </p:sp>
      <p:sp>
        <p:nvSpPr>
          <p:cNvPr id="2" name="Slide Number Placeholder 1"/>
          <p:cNvSpPr>
            <a:spLocks noGrp="1"/>
          </p:cNvSpPr>
          <p:nvPr>
            <p:ph type="sldNum" sz="quarter" idx="12"/>
          </p:nvPr>
        </p:nvSpPr>
        <p:spPr/>
        <p:txBody>
          <a:bodyPr/>
          <a:lstStyle/>
          <a:p>
            <a:pPr fontAlgn="base">
              <a:spcAft>
                <a:spcPct val="0"/>
              </a:spcAft>
              <a:defRPr/>
            </a:pPr>
            <a:fld id="{4472AB7F-E8D0-4874-A9B8-335B68DC5F05}" type="slidenum">
              <a:rPr lang="en-GB" noProof="0" smtClean="0"/>
            </a:fld>
            <a:endParaRPr lang="en-GB"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rporate Visual">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771482" y="2863617"/>
            <a:ext cx="8631948" cy="727163"/>
          </a:xfrm>
          <a:prstGeom prst="rect">
            <a:avLst/>
          </a:prstGeom>
        </p:spPr>
        <p:txBody>
          <a:bodyPr lIns="0" tIns="0" rIns="0" bIns="0" anchor="t" anchorCtr="0"/>
          <a:lstStyle>
            <a:lvl1pPr algn="l">
              <a:lnSpc>
                <a:spcPct val="100000"/>
              </a:lnSpc>
              <a:defRPr sz="2400" b="0" i="0" cap="none" spc="120" baseline="0">
                <a:solidFill>
                  <a:srgbClr val="FFFFFF"/>
                </a:solidFill>
                <a:latin typeface="Verdana" panose="020B0604030504040204"/>
                <a:cs typeface="Verdana" panose="020B0604030504040204"/>
              </a:defRPr>
            </a:lvl1pPr>
          </a:lstStyle>
          <a:p>
            <a:r>
              <a:rPr lang="en-GB" noProof="0"/>
              <a:t>Title of Presentation</a:t>
            </a:r>
            <a:br>
              <a:rPr lang="en-GB" noProof="0"/>
            </a:br>
            <a:r>
              <a:rPr lang="en-GB" noProof="0"/>
              <a:t>Second Line Title</a:t>
            </a:r>
            <a:endParaRPr lang="en-GB" noProof="0"/>
          </a:p>
        </p:txBody>
      </p:sp>
      <p:sp>
        <p:nvSpPr>
          <p:cNvPr id="10" name="Text Placeholder 19"/>
          <p:cNvSpPr>
            <a:spLocks noGrp="1"/>
          </p:cNvSpPr>
          <p:nvPr>
            <p:ph type="body" sz="quarter" idx="11" hasCustomPrompt="1"/>
          </p:nvPr>
        </p:nvSpPr>
        <p:spPr>
          <a:xfrm>
            <a:off x="771492" y="3719459"/>
            <a:ext cx="8631939" cy="562237"/>
          </a:xfrm>
          <a:prstGeom prst="rect">
            <a:avLst/>
          </a:prstGeom>
        </p:spPr>
        <p:txBody>
          <a:bodyPr lIns="0" tIns="0" rIns="0" bIns="0"/>
          <a:lstStyle>
            <a:lvl1pPr marL="0" indent="0" algn="l">
              <a:buNone/>
              <a:defRPr sz="1600" b="0" i="0" cap="none" spc="120" baseline="0">
                <a:solidFill>
                  <a:srgbClr val="FFFFFF"/>
                </a:solidFill>
                <a:latin typeface="Verdana" panose="020B0604030504040204"/>
                <a:cs typeface="Verdana" panose="020B0604030504040204"/>
              </a:defRPr>
            </a:lvl1pPr>
          </a:lstStyle>
          <a:p>
            <a:pPr lvl="0"/>
            <a:r>
              <a:rPr lang="en-GB" noProof="0"/>
              <a:t>Click to Add Subtitle</a:t>
            </a:r>
            <a:endParaRPr lang="en-GB" noProof="0"/>
          </a:p>
        </p:txBody>
      </p:sp>
      <p:cxnSp>
        <p:nvCxnSpPr>
          <p:cNvPr id="11" name="Straight Connector 10"/>
          <p:cNvCxnSpPr/>
          <p:nvPr userDrawn="1"/>
        </p:nvCxnSpPr>
        <p:spPr>
          <a:xfrm>
            <a:off x="766690" y="4401984"/>
            <a:ext cx="8625655" cy="344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9"/>
          <p:cNvSpPr>
            <a:spLocks noGrp="1"/>
          </p:cNvSpPr>
          <p:nvPr>
            <p:ph type="body" sz="quarter" idx="12" hasCustomPrompt="1"/>
          </p:nvPr>
        </p:nvSpPr>
        <p:spPr>
          <a:xfrm>
            <a:off x="786223" y="4544427"/>
            <a:ext cx="8617208" cy="521519"/>
          </a:xfrm>
          <a:prstGeom prst="rect">
            <a:avLst/>
          </a:prstGeom>
        </p:spPr>
        <p:txBody>
          <a:bodyPr lIns="0" tIns="0" rIns="0" bIns="0" anchor="b" anchorCtr="0"/>
          <a:lstStyle>
            <a:lvl1pPr marL="0" indent="0" algn="l">
              <a:lnSpc>
                <a:spcPct val="120000"/>
              </a:lnSpc>
              <a:buNone/>
              <a:defRPr sz="1200" b="0" cap="none" spc="0" baseline="0">
                <a:solidFill>
                  <a:srgbClr val="FFFFFF"/>
                </a:solidFill>
                <a:latin typeface="Verdana" panose="020B0604030504040204"/>
                <a:cs typeface="Verdana" panose="020B0604030504040204"/>
              </a:defRPr>
            </a:lvl1pPr>
          </a:lstStyle>
          <a:p>
            <a:pPr lvl="0"/>
            <a:r>
              <a:rPr lang="en-GB" noProof="0"/>
              <a:t>Click to Add Presenter Name, Title, Company</a:t>
            </a:r>
            <a:endParaRPr lang="en-GB" noProof="0"/>
          </a:p>
        </p:txBody>
      </p:sp>
      <p:sp>
        <p:nvSpPr>
          <p:cNvPr id="15" name="Text Placeholder 19"/>
          <p:cNvSpPr>
            <a:spLocks noGrp="1"/>
          </p:cNvSpPr>
          <p:nvPr>
            <p:ph type="body" sz="quarter" idx="14" hasCustomPrompt="1"/>
          </p:nvPr>
        </p:nvSpPr>
        <p:spPr>
          <a:xfrm>
            <a:off x="786198" y="5111679"/>
            <a:ext cx="8617233" cy="205052"/>
          </a:xfrm>
          <a:prstGeom prst="rect">
            <a:avLst/>
          </a:prstGeom>
        </p:spPr>
        <p:txBody>
          <a:bodyPr lIns="0" tIns="0" rIns="0" bIns="0"/>
          <a:lstStyle>
            <a:lvl1pPr marL="0" indent="0" algn="l">
              <a:buNone/>
              <a:defRPr sz="1200" b="0" cap="none" spc="0" baseline="0">
                <a:solidFill>
                  <a:srgbClr val="FFFFFF"/>
                </a:solidFill>
                <a:latin typeface="Verdana" panose="020B0604030504040204"/>
                <a:cs typeface="Verdana" panose="020B0604030504040204"/>
              </a:defRPr>
            </a:lvl1pPr>
          </a:lstStyle>
          <a:p>
            <a:pPr lvl="0"/>
            <a:r>
              <a:rPr lang="en-GB" noProof="0"/>
              <a:t>Click to Add Date</a:t>
            </a:r>
            <a:endParaRPr lang="en-GB" noProof="0"/>
          </a:p>
        </p:txBody>
      </p:sp>
      <p:pic>
        <p:nvPicPr>
          <p:cNvPr id="7" name="Picture 2" descr="C:\Users\wmj\Desktop\GS1\China_60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93116" y="482601"/>
            <a:ext cx="1608667" cy="106044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03200" y="5969000"/>
            <a:ext cx="4470400" cy="812800"/>
          </a:xfrm>
          <a:prstGeom prst="rect">
            <a:avLst/>
          </a:prstGeom>
          <a:solidFill>
            <a:schemeClr val="bg1"/>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400"/>
          </a:p>
        </p:txBody>
      </p:sp>
      <p:pic>
        <p:nvPicPr>
          <p:cNvPr id="12" name="Picture 7" descr="14GSGL0011_D08_PPT_Cover_Global-Language-of-Busines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47910" y="1157221"/>
            <a:ext cx="2548213" cy="1381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3" name="标题 1"/>
          <p:cNvSpPr>
            <a:spLocks noGrp="1"/>
          </p:cNvSpPr>
          <p:nvPr>
            <p:ph type="title"/>
          </p:nvPr>
        </p:nvSpPr>
        <p:spPr>
          <a:xfrm>
            <a:off x="407369" y="260648"/>
            <a:ext cx="6840760" cy="648072"/>
          </a:xfrm>
          <a:prstGeom prst="rect">
            <a:avLst/>
          </a:prstGeom>
        </p:spPr>
        <p:txBody>
          <a:bodyPr lIns="68544" tIns="34289" rIns="68544" bIns="34289"/>
          <a:lstStyle>
            <a:lvl1pPr>
              <a:defRPr sz="3200">
                <a:effectLst/>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bg1"/>
                </a:solidFill>
                <a:latin typeface="微软雅黑"/>
                <a:cs typeface="微软雅黑"/>
              </a:defRPr>
            </a:lvl1pPr>
          </a:lstStyle>
          <a:p/>
        </p:txBody>
      </p:sp>
      <p:sp>
        <p:nvSpPr>
          <p:cNvPr id="3" name="Holder 3"/>
          <p:cNvSpPr>
            <a:spLocks noGrp="1"/>
          </p:cNvSpPr>
          <p:nvPr>
            <p:ph type="body" idx="1"/>
          </p:nvPr>
        </p:nvSpPr>
        <p:spPr/>
        <p:txBody>
          <a:bodyPr lIns="0" tIns="0" rIns="0" bIns="0"/>
          <a:lstStyle>
            <a:lvl1pPr>
              <a:defRPr sz="1600" b="0" i="0">
                <a:solidFill>
                  <a:schemeClr val="tx1"/>
                </a:solidFill>
                <a:latin typeface="微软雅黑"/>
                <a:cs typeface="微软雅黑"/>
              </a:defRPr>
            </a:lvl1pPr>
          </a:lstStyle>
          <a:p/>
        </p:txBody>
      </p:sp>
      <p:sp>
        <p:nvSpPr>
          <p:cNvPr id="4" name="Holder 4"/>
          <p:cNvSpPr>
            <a:spLocks noGrp="1"/>
          </p:cNvSpPr>
          <p:nvPr>
            <p:ph type="ftr" sz="quarter" idx="5"/>
          </p:nvPr>
        </p:nvSpPr>
        <p:spPr/>
        <p:txBody>
          <a:bodyPr lIns="0" tIns="0" rIns="0" bIns="0"/>
          <a:lstStyle>
            <a:lvl1pPr>
              <a:defRPr sz="1600" b="0" i="0">
                <a:solidFill>
                  <a:srgbClr val="7E7E7E"/>
                </a:solidFill>
                <a:latin typeface="楷体"/>
                <a:cs typeface="楷体"/>
              </a:defRPr>
            </a:lvl1pPr>
          </a:lstStyle>
          <a:p>
            <a:pPr marL="12700">
              <a:lnSpc>
                <a:spcPts val="1370"/>
              </a:lnSpc>
            </a:pPr>
            <a:r>
              <a:rPr dirty="0"/>
              <a:t>IT系统五经六脉疏通</a:t>
            </a:r>
            <a:r>
              <a:rPr spc="-50" dirty="0"/>
              <a:t> </a:t>
            </a:r>
            <a:r>
              <a:rPr dirty="0"/>
              <a:t>数据血液千场万景贯通</a:t>
            </a:r>
            <a:r>
              <a:rPr spc="-45" dirty="0"/>
              <a:t> </a:t>
            </a:r>
            <a:r>
              <a:rPr dirty="0"/>
              <a:t>敏捷赋能三个一切畅通</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65" b="0" i="0">
                <a:solidFill>
                  <a:schemeClr val="tx1"/>
                </a:solidFill>
                <a:latin typeface="微软雅黑"/>
                <a:cs typeface="微软雅黑"/>
              </a:defRPr>
            </a:lvl1pPr>
          </a:lstStyle>
          <a:p>
            <a:pPr marL="12700">
              <a:lnSpc>
                <a:spcPct val="100000"/>
              </a:lnSpc>
              <a:spcBef>
                <a:spcPts val="165"/>
              </a:spcBef>
            </a:pPr>
            <a:r>
              <a:rPr dirty="0"/>
              <a:t>- </a:t>
            </a:r>
            <a:fld id="{81D60167-4931-47E6-BA6A-407CBD079E47}" type="slidenum">
              <a:rPr dirty="0"/>
            </a:fld>
            <a:r>
              <a:rPr spc="-85" dirty="0"/>
              <a:t> </a:t>
            </a:r>
            <a:r>
              <a:rPr dirty="0"/>
              <a:t>-</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9" Type="http://schemas.openxmlformats.org/officeDocument/2006/relationships/tags" Target="../tags/tag498.xml"/><Relationship Id="rId8" Type="http://schemas.openxmlformats.org/officeDocument/2006/relationships/tags" Target="../tags/tag497.xml"/><Relationship Id="rId7" Type="http://schemas.openxmlformats.org/officeDocument/2006/relationships/tags" Target="../tags/tag496.xml"/><Relationship Id="rId6" Type="http://schemas.openxmlformats.org/officeDocument/2006/relationships/tags" Target="../tags/tag495.xml"/><Relationship Id="rId5" Type="http://schemas.openxmlformats.org/officeDocument/2006/relationships/tags" Target="../tags/tag494.xml"/><Relationship Id="rId4" Type="http://schemas.openxmlformats.org/officeDocument/2006/relationships/tags" Target="../tags/tag493.xml"/><Relationship Id="rId3" Type="http://schemas.openxmlformats.org/officeDocument/2006/relationships/tags" Target="../tags/tag492.xml"/><Relationship Id="rId2" Type="http://schemas.openxmlformats.org/officeDocument/2006/relationships/tags" Target="../tags/tag491.xml"/><Relationship Id="rId19" Type="http://schemas.openxmlformats.org/officeDocument/2006/relationships/notesSlide" Target="../notesSlides/notesSlide8.xml"/><Relationship Id="rId18" Type="http://schemas.openxmlformats.org/officeDocument/2006/relationships/slideLayout" Target="../slideLayouts/slideLayout1.xml"/><Relationship Id="rId17" Type="http://schemas.openxmlformats.org/officeDocument/2006/relationships/tags" Target="../tags/tag506.xml"/><Relationship Id="rId16" Type="http://schemas.openxmlformats.org/officeDocument/2006/relationships/tags" Target="../tags/tag505.xml"/><Relationship Id="rId15" Type="http://schemas.openxmlformats.org/officeDocument/2006/relationships/tags" Target="../tags/tag504.xml"/><Relationship Id="rId14" Type="http://schemas.openxmlformats.org/officeDocument/2006/relationships/tags" Target="../tags/tag503.xml"/><Relationship Id="rId13" Type="http://schemas.openxmlformats.org/officeDocument/2006/relationships/tags" Target="../tags/tag502.xml"/><Relationship Id="rId12" Type="http://schemas.openxmlformats.org/officeDocument/2006/relationships/tags" Target="../tags/tag501.xml"/><Relationship Id="rId11" Type="http://schemas.openxmlformats.org/officeDocument/2006/relationships/tags" Target="../tags/tag500.xml"/><Relationship Id="rId10" Type="http://schemas.openxmlformats.org/officeDocument/2006/relationships/tags" Target="../tags/tag499.xml"/><Relationship Id="rId1" Type="http://schemas.openxmlformats.org/officeDocument/2006/relationships/tags" Target="../tags/tag49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07.xml"/></Relationships>
</file>

<file path=ppt/slides/_rels/slide12.xml.rels><?xml version="1.0" encoding="UTF-8" standalone="yes"?>
<Relationships xmlns="http://schemas.openxmlformats.org/package/2006/relationships"><Relationship Id="rId9" Type="http://schemas.openxmlformats.org/officeDocument/2006/relationships/tags" Target="../tags/tag516.xml"/><Relationship Id="rId8" Type="http://schemas.openxmlformats.org/officeDocument/2006/relationships/tags" Target="../tags/tag515.xml"/><Relationship Id="rId7" Type="http://schemas.openxmlformats.org/officeDocument/2006/relationships/tags" Target="../tags/tag514.xml"/><Relationship Id="rId6" Type="http://schemas.openxmlformats.org/officeDocument/2006/relationships/tags" Target="../tags/tag513.xml"/><Relationship Id="rId5" Type="http://schemas.openxmlformats.org/officeDocument/2006/relationships/tags" Target="../tags/tag512.xml"/><Relationship Id="rId4" Type="http://schemas.openxmlformats.org/officeDocument/2006/relationships/tags" Target="../tags/tag511.xml"/><Relationship Id="rId3" Type="http://schemas.openxmlformats.org/officeDocument/2006/relationships/tags" Target="../tags/tag510.xml"/><Relationship Id="rId2" Type="http://schemas.openxmlformats.org/officeDocument/2006/relationships/tags" Target="../tags/tag509.xml"/><Relationship Id="rId10" Type="http://schemas.openxmlformats.org/officeDocument/2006/relationships/slideLayout" Target="../slideLayouts/slideLayout1.xml"/><Relationship Id="rId1" Type="http://schemas.openxmlformats.org/officeDocument/2006/relationships/tags" Target="../tags/tag508.xml"/></Relationships>
</file>

<file path=ppt/slides/_rels/slide13.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tags" Target="../tags/tag519.xml"/><Relationship Id="rId2" Type="http://schemas.openxmlformats.org/officeDocument/2006/relationships/tags" Target="../tags/tag518.xml"/><Relationship Id="rId10" Type="http://schemas.openxmlformats.org/officeDocument/2006/relationships/slideLayout" Target="../slideLayouts/slideLayout1.xml"/><Relationship Id="rId1" Type="http://schemas.openxmlformats.org/officeDocument/2006/relationships/tags" Target="../tags/tag517.xml"/></Relationships>
</file>

<file path=ppt/slides/_rels/slide14.xml.rels><?xml version="1.0" encoding="UTF-8" standalone="yes"?>
<Relationships xmlns="http://schemas.openxmlformats.org/package/2006/relationships"><Relationship Id="rId9" Type="http://schemas.openxmlformats.org/officeDocument/2006/relationships/tags" Target="../tags/tag534.xml"/><Relationship Id="rId8" Type="http://schemas.openxmlformats.org/officeDocument/2006/relationships/tags" Target="../tags/tag533.xml"/><Relationship Id="rId7" Type="http://schemas.openxmlformats.org/officeDocument/2006/relationships/tags" Target="../tags/tag532.xml"/><Relationship Id="rId6" Type="http://schemas.openxmlformats.org/officeDocument/2006/relationships/tags" Target="../tags/tag531.xml"/><Relationship Id="rId5" Type="http://schemas.openxmlformats.org/officeDocument/2006/relationships/tags" Target="../tags/tag530.xml"/><Relationship Id="rId4" Type="http://schemas.openxmlformats.org/officeDocument/2006/relationships/tags" Target="../tags/tag529.xml"/><Relationship Id="rId3" Type="http://schemas.openxmlformats.org/officeDocument/2006/relationships/tags" Target="../tags/tag528.xml"/><Relationship Id="rId2" Type="http://schemas.openxmlformats.org/officeDocument/2006/relationships/tags" Target="../tags/tag527.xml"/><Relationship Id="rId10" Type="http://schemas.openxmlformats.org/officeDocument/2006/relationships/slideLayout" Target="../slideLayouts/slideLayout1.xml"/><Relationship Id="rId1" Type="http://schemas.openxmlformats.org/officeDocument/2006/relationships/tags" Target="../tags/tag526.xml"/></Relationships>
</file>

<file path=ppt/slides/_rels/slide15.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 Type="http://schemas.openxmlformats.org/officeDocument/2006/relationships/tags" Target="../tags/tag538.xml"/><Relationship Id="rId3" Type="http://schemas.openxmlformats.org/officeDocument/2006/relationships/tags" Target="../tags/tag537.xml"/><Relationship Id="rId2" Type="http://schemas.openxmlformats.org/officeDocument/2006/relationships/tags" Target="../tags/tag536.xml"/><Relationship Id="rId10" Type="http://schemas.openxmlformats.org/officeDocument/2006/relationships/slideLayout" Target="../slideLayouts/slideLayout1.xml"/><Relationship Id="rId1" Type="http://schemas.openxmlformats.org/officeDocument/2006/relationships/tags" Target="../tags/tag535.xml"/></Relationships>
</file>

<file path=ppt/slides/_rels/slide16.xml.rels><?xml version="1.0" encoding="UTF-8" standalone="yes"?>
<Relationships xmlns="http://schemas.openxmlformats.org/package/2006/relationships"><Relationship Id="rId9" Type="http://schemas.openxmlformats.org/officeDocument/2006/relationships/tags" Target="../tags/tag552.xml"/><Relationship Id="rId8" Type="http://schemas.openxmlformats.org/officeDocument/2006/relationships/tags" Target="../tags/tag551.xml"/><Relationship Id="rId7" Type="http://schemas.openxmlformats.org/officeDocument/2006/relationships/tags" Target="../tags/tag550.xml"/><Relationship Id="rId6" Type="http://schemas.openxmlformats.org/officeDocument/2006/relationships/tags" Target="../tags/tag549.xml"/><Relationship Id="rId5" Type="http://schemas.openxmlformats.org/officeDocument/2006/relationships/tags" Target="../tags/tag548.xml"/><Relationship Id="rId4" Type="http://schemas.openxmlformats.org/officeDocument/2006/relationships/tags" Target="../tags/tag547.xml"/><Relationship Id="rId3" Type="http://schemas.openxmlformats.org/officeDocument/2006/relationships/tags" Target="../tags/tag546.xml"/><Relationship Id="rId2" Type="http://schemas.openxmlformats.org/officeDocument/2006/relationships/tags" Target="../tags/tag545.xml"/><Relationship Id="rId10" Type="http://schemas.openxmlformats.org/officeDocument/2006/relationships/slideLayout" Target="../slideLayouts/slideLayout1.xml"/><Relationship Id="rId1" Type="http://schemas.openxmlformats.org/officeDocument/2006/relationships/tags" Target="../tags/tag54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5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tags" Target="../tags/tag555.xml"/><Relationship Id="rId1" Type="http://schemas.openxmlformats.org/officeDocument/2006/relationships/tags" Target="../tags/tag55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tags" Target="../tags/tag557.xml"/><Relationship Id="rId1" Type="http://schemas.openxmlformats.org/officeDocument/2006/relationships/tags" Target="../tags/tag5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59.xml"/><Relationship Id="rId2" Type="http://schemas.openxmlformats.org/officeDocument/2006/relationships/image" Target="../media/image32.png"/><Relationship Id="rId1" Type="http://schemas.openxmlformats.org/officeDocument/2006/relationships/tags" Target="../tags/tag558.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561.xml"/><Relationship Id="rId1" Type="http://schemas.openxmlformats.org/officeDocument/2006/relationships/tags" Target="../tags/tag560.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63.xml"/><Relationship Id="rId2" Type="http://schemas.openxmlformats.org/officeDocument/2006/relationships/image" Target="../media/image34.png"/><Relationship Id="rId1" Type="http://schemas.openxmlformats.org/officeDocument/2006/relationships/tags" Target="../tags/tag56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tags" Target="../tags/tag565.xml"/><Relationship Id="rId1" Type="http://schemas.openxmlformats.org/officeDocument/2006/relationships/tags" Target="../tags/tag56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tags" Target="../tags/tag567.xml"/><Relationship Id="rId1" Type="http://schemas.openxmlformats.org/officeDocument/2006/relationships/tags" Target="../tags/tag566.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69.xml"/><Relationship Id="rId2" Type="http://schemas.openxmlformats.org/officeDocument/2006/relationships/image" Target="../media/image37.png"/><Relationship Id="rId1" Type="http://schemas.openxmlformats.org/officeDocument/2006/relationships/tags" Target="../tags/tag568.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tags" Target="../tags/tag571.xml"/><Relationship Id="rId1" Type="http://schemas.openxmlformats.org/officeDocument/2006/relationships/tags" Target="../tags/tag570.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73.xml"/><Relationship Id="rId2" Type="http://schemas.openxmlformats.org/officeDocument/2006/relationships/image" Target="../media/image39.png"/><Relationship Id="rId1" Type="http://schemas.openxmlformats.org/officeDocument/2006/relationships/tags" Target="../tags/tag57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tags" Target="../tags/tag575.xml"/><Relationship Id="rId1" Type="http://schemas.openxmlformats.org/officeDocument/2006/relationships/tags" Target="../tags/tag57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76.xml"/></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package" Target="../embeddings/Workbook1.xlsx"/><Relationship Id="rId7" Type="http://schemas.openxmlformats.org/officeDocument/2006/relationships/image" Target="../media/image10.png"/><Relationship Id="rId6" Type="http://schemas.openxmlformats.org/officeDocument/2006/relationships/package" Target="../embeddings/Document3.docx"/><Relationship Id="rId5" Type="http://schemas.openxmlformats.org/officeDocument/2006/relationships/image" Target="../media/image9.png"/><Relationship Id="rId4" Type="http://schemas.openxmlformats.org/officeDocument/2006/relationships/package" Target="../embeddings/Document2.docx"/><Relationship Id="rId3" Type="http://schemas.openxmlformats.org/officeDocument/2006/relationships/image" Target="../media/image8.png"/><Relationship Id="rId23" Type="http://schemas.openxmlformats.org/officeDocument/2006/relationships/vmlDrawing" Target="../drawings/vmlDrawing2.vml"/><Relationship Id="rId22" Type="http://schemas.openxmlformats.org/officeDocument/2006/relationships/slideLayout" Target="../slideLayouts/slideLayout1.xml"/><Relationship Id="rId21" Type="http://schemas.openxmlformats.org/officeDocument/2006/relationships/image" Target="../media/image16.png"/><Relationship Id="rId20" Type="http://schemas.openxmlformats.org/officeDocument/2006/relationships/package" Target="../embeddings/Document6.docx"/><Relationship Id="rId2" Type="http://schemas.openxmlformats.org/officeDocument/2006/relationships/package" Target="../embeddings/Document1.docx"/><Relationship Id="rId19" Type="http://schemas.openxmlformats.org/officeDocument/2006/relationships/image" Target="../media/image15.png"/><Relationship Id="rId18" Type="http://schemas.openxmlformats.org/officeDocument/2006/relationships/package" Target="../embeddings/Document5.docx"/><Relationship Id="rId17" Type="http://schemas.openxmlformats.org/officeDocument/2006/relationships/image" Target="../media/image14.png"/><Relationship Id="rId16" Type="http://schemas.openxmlformats.org/officeDocument/2006/relationships/package" Target="../embeddings/Document4.docx"/><Relationship Id="rId15" Type="http://schemas.openxmlformats.org/officeDocument/2006/relationships/package" Target="../embeddings/Workbook5.xlsx"/><Relationship Id="rId14" Type="http://schemas.openxmlformats.org/officeDocument/2006/relationships/package" Target="../embeddings/Workbook4.xlsx"/><Relationship Id="rId13" Type="http://schemas.openxmlformats.org/officeDocument/2006/relationships/image" Target="../media/image13.png"/><Relationship Id="rId12" Type="http://schemas.openxmlformats.org/officeDocument/2006/relationships/package" Target="../embeddings/Workbook3.xlsx"/><Relationship Id="rId11" Type="http://schemas.openxmlformats.org/officeDocument/2006/relationships/image" Target="../media/image12.png"/><Relationship Id="rId10" Type="http://schemas.openxmlformats.org/officeDocument/2006/relationships/package" Target="../embeddings/Workbook2.xlsx"/><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tags" Target="../tags/tag57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9" Type="http://schemas.openxmlformats.org/officeDocument/2006/relationships/tags" Target="../tags/tag11.xml"/><Relationship Id="rId84" Type="http://schemas.openxmlformats.org/officeDocument/2006/relationships/notesSlide" Target="../notesSlides/notesSlide2.xml"/><Relationship Id="rId83" Type="http://schemas.openxmlformats.org/officeDocument/2006/relationships/slideLayout" Target="../slideLayouts/slideLayout1.xml"/><Relationship Id="rId82" Type="http://schemas.openxmlformats.org/officeDocument/2006/relationships/tags" Target="../tags/tag84.xml"/><Relationship Id="rId81" Type="http://schemas.openxmlformats.org/officeDocument/2006/relationships/tags" Target="../tags/tag83.xml"/><Relationship Id="rId80" Type="http://schemas.openxmlformats.org/officeDocument/2006/relationships/tags" Target="../tags/tag82.xml"/><Relationship Id="rId8" Type="http://schemas.openxmlformats.org/officeDocument/2006/relationships/tags" Target="../tags/tag10.xml"/><Relationship Id="rId79" Type="http://schemas.openxmlformats.org/officeDocument/2006/relationships/tags" Target="../tags/tag81.xml"/><Relationship Id="rId78" Type="http://schemas.openxmlformats.org/officeDocument/2006/relationships/tags" Target="../tags/tag80.xml"/><Relationship Id="rId77" Type="http://schemas.openxmlformats.org/officeDocument/2006/relationships/tags" Target="../tags/tag79.xml"/><Relationship Id="rId76" Type="http://schemas.openxmlformats.org/officeDocument/2006/relationships/tags" Target="../tags/tag78.xml"/><Relationship Id="rId75" Type="http://schemas.openxmlformats.org/officeDocument/2006/relationships/tags" Target="../tags/tag77.xml"/><Relationship Id="rId74" Type="http://schemas.openxmlformats.org/officeDocument/2006/relationships/tags" Target="../tags/tag76.xml"/><Relationship Id="rId73" Type="http://schemas.openxmlformats.org/officeDocument/2006/relationships/tags" Target="../tags/tag75.xml"/><Relationship Id="rId72" Type="http://schemas.openxmlformats.org/officeDocument/2006/relationships/tags" Target="../tags/tag74.xml"/><Relationship Id="rId71" Type="http://schemas.openxmlformats.org/officeDocument/2006/relationships/tags" Target="../tags/tag73.xml"/><Relationship Id="rId70" Type="http://schemas.openxmlformats.org/officeDocument/2006/relationships/tags" Target="../tags/tag72.xml"/><Relationship Id="rId7" Type="http://schemas.openxmlformats.org/officeDocument/2006/relationships/tags" Target="../tags/tag9.xml"/><Relationship Id="rId69" Type="http://schemas.openxmlformats.org/officeDocument/2006/relationships/tags" Target="../tags/tag71.xml"/><Relationship Id="rId68" Type="http://schemas.openxmlformats.org/officeDocument/2006/relationships/tags" Target="../tags/tag70.xml"/><Relationship Id="rId67" Type="http://schemas.openxmlformats.org/officeDocument/2006/relationships/tags" Target="../tags/tag69.xml"/><Relationship Id="rId66" Type="http://schemas.openxmlformats.org/officeDocument/2006/relationships/tags" Target="../tags/tag68.xml"/><Relationship Id="rId65" Type="http://schemas.openxmlformats.org/officeDocument/2006/relationships/tags" Target="../tags/tag67.xml"/><Relationship Id="rId64" Type="http://schemas.openxmlformats.org/officeDocument/2006/relationships/tags" Target="../tags/tag66.xml"/><Relationship Id="rId63" Type="http://schemas.openxmlformats.org/officeDocument/2006/relationships/tags" Target="../tags/tag65.xml"/><Relationship Id="rId62" Type="http://schemas.openxmlformats.org/officeDocument/2006/relationships/tags" Target="../tags/tag64.xml"/><Relationship Id="rId61" Type="http://schemas.openxmlformats.org/officeDocument/2006/relationships/tags" Target="../tags/tag63.xml"/><Relationship Id="rId60" Type="http://schemas.openxmlformats.org/officeDocument/2006/relationships/tags" Target="../tags/tag62.xml"/><Relationship Id="rId6" Type="http://schemas.openxmlformats.org/officeDocument/2006/relationships/tags" Target="../tags/tag8.xml"/><Relationship Id="rId59" Type="http://schemas.openxmlformats.org/officeDocument/2006/relationships/tags" Target="../tags/tag61.xml"/><Relationship Id="rId58" Type="http://schemas.openxmlformats.org/officeDocument/2006/relationships/tags" Target="../tags/tag60.xml"/><Relationship Id="rId57" Type="http://schemas.openxmlformats.org/officeDocument/2006/relationships/tags" Target="../tags/tag59.xml"/><Relationship Id="rId56" Type="http://schemas.openxmlformats.org/officeDocument/2006/relationships/tags" Target="../tags/tag58.xml"/><Relationship Id="rId55" Type="http://schemas.openxmlformats.org/officeDocument/2006/relationships/tags" Target="../tags/tag57.xml"/><Relationship Id="rId54" Type="http://schemas.openxmlformats.org/officeDocument/2006/relationships/tags" Target="../tags/tag56.xml"/><Relationship Id="rId53" Type="http://schemas.openxmlformats.org/officeDocument/2006/relationships/tags" Target="../tags/tag55.xml"/><Relationship Id="rId52" Type="http://schemas.openxmlformats.org/officeDocument/2006/relationships/tags" Target="../tags/tag54.xml"/><Relationship Id="rId51" Type="http://schemas.openxmlformats.org/officeDocument/2006/relationships/tags" Target="../tags/tag53.xml"/><Relationship Id="rId50" Type="http://schemas.openxmlformats.org/officeDocument/2006/relationships/tags" Target="../tags/tag52.xml"/><Relationship Id="rId5" Type="http://schemas.openxmlformats.org/officeDocument/2006/relationships/tags" Target="../tags/tag7.xml"/><Relationship Id="rId49" Type="http://schemas.openxmlformats.org/officeDocument/2006/relationships/tags" Target="../tags/tag51.xml"/><Relationship Id="rId48" Type="http://schemas.openxmlformats.org/officeDocument/2006/relationships/tags" Target="../tags/tag50.xml"/><Relationship Id="rId47" Type="http://schemas.openxmlformats.org/officeDocument/2006/relationships/tags" Target="../tags/tag49.xml"/><Relationship Id="rId46" Type="http://schemas.openxmlformats.org/officeDocument/2006/relationships/tags" Target="../tags/tag48.xml"/><Relationship Id="rId45" Type="http://schemas.openxmlformats.org/officeDocument/2006/relationships/tags" Target="../tags/tag47.xml"/><Relationship Id="rId44" Type="http://schemas.openxmlformats.org/officeDocument/2006/relationships/tags" Target="../tags/tag46.xml"/><Relationship Id="rId43" Type="http://schemas.openxmlformats.org/officeDocument/2006/relationships/tags" Target="../tags/tag45.xml"/><Relationship Id="rId42" Type="http://schemas.openxmlformats.org/officeDocument/2006/relationships/tags" Target="../tags/tag44.xml"/><Relationship Id="rId41" Type="http://schemas.openxmlformats.org/officeDocument/2006/relationships/tags" Target="../tags/tag43.xml"/><Relationship Id="rId40" Type="http://schemas.openxmlformats.org/officeDocument/2006/relationships/tags" Target="../tags/tag42.xml"/><Relationship Id="rId4" Type="http://schemas.openxmlformats.org/officeDocument/2006/relationships/tags" Target="../tags/tag6.xml"/><Relationship Id="rId39" Type="http://schemas.openxmlformats.org/officeDocument/2006/relationships/tags" Target="../tags/tag41.xml"/><Relationship Id="rId38" Type="http://schemas.openxmlformats.org/officeDocument/2006/relationships/tags" Target="../tags/tag40.xml"/><Relationship Id="rId37" Type="http://schemas.openxmlformats.org/officeDocument/2006/relationships/tags" Target="../tags/tag39.xml"/><Relationship Id="rId36" Type="http://schemas.openxmlformats.org/officeDocument/2006/relationships/tags" Target="../tags/tag38.xml"/><Relationship Id="rId35" Type="http://schemas.openxmlformats.org/officeDocument/2006/relationships/tags" Target="../tags/tag37.xml"/><Relationship Id="rId34" Type="http://schemas.openxmlformats.org/officeDocument/2006/relationships/tags" Target="../tags/tag36.xml"/><Relationship Id="rId33" Type="http://schemas.openxmlformats.org/officeDocument/2006/relationships/tags" Target="../tags/tag35.xml"/><Relationship Id="rId32" Type="http://schemas.openxmlformats.org/officeDocument/2006/relationships/tags" Target="../tags/tag34.xml"/><Relationship Id="rId31" Type="http://schemas.openxmlformats.org/officeDocument/2006/relationships/tags" Target="../tags/tag33.xml"/><Relationship Id="rId30" Type="http://schemas.openxmlformats.org/officeDocument/2006/relationships/tags" Target="../tags/tag32.xml"/><Relationship Id="rId3" Type="http://schemas.openxmlformats.org/officeDocument/2006/relationships/tags" Target="../tags/tag5.xml"/><Relationship Id="rId29" Type="http://schemas.openxmlformats.org/officeDocument/2006/relationships/tags" Target="../tags/tag31.xml"/><Relationship Id="rId28" Type="http://schemas.openxmlformats.org/officeDocument/2006/relationships/tags" Target="../tags/tag30.xml"/><Relationship Id="rId27" Type="http://schemas.openxmlformats.org/officeDocument/2006/relationships/tags" Target="../tags/tag29.xml"/><Relationship Id="rId26" Type="http://schemas.openxmlformats.org/officeDocument/2006/relationships/tags" Target="../tags/tag28.xml"/><Relationship Id="rId25" Type="http://schemas.openxmlformats.org/officeDocument/2006/relationships/tags" Target="../tags/tag27.xml"/><Relationship Id="rId24" Type="http://schemas.openxmlformats.org/officeDocument/2006/relationships/tags" Target="../tags/tag26.xml"/><Relationship Id="rId23" Type="http://schemas.openxmlformats.org/officeDocument/2006/relationships/tags" Target="../tags/tag25.xml"/><Relationship Id="rId22" Type="http://schemas.openxmlformats.org/officeDocument/2006/relationships/tags" Target="../tags/tag24.xml"/><Relationship Id="rId21" Type="http://schemas.openxmlformats.org/officeDocument/2006/relationships/tags" Target="../tags/tag23.xml"/><Relationship Id="rId20" Type="http://schemas.openxmlformats.org/officeDocument/2006/relationships/tags" Target="../tags/tag22.xml"/><Relationship Id="rId2" Type="http://schemas.openxmlformats.org/officeDocument/2006/relationships/tags" Target="../tags/tag4.xml"/><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99" Type="http://schemas.openxmlformats.org/officeDocument/2006/relationships/tags" Target="../tags/tag183.xml"/><Relationship Id="rId98" Type="http://schemas.openxmlformats.org/officeDocument/2006/relationships/tags" Target="../tags/tag182.xml"/><Relationship Id="rId97" Type="http://schemas.openxmlformats.org/officeDocument/2006/relationships/tags" Target="../tags/tag181.xml"/><Relationship Id="rId96" Type="http://schemas.openxmlformats.org/officeDocument/2006/relationships/tags" Target="../tags/tag180.xml"/><Relationship Id="rId95" Type="http://schemas.openxmlformats.org/officeDocument/2006/relationships/tags" Target="../tags/tag179.xml"/><Relationship Id="rId94" Type="http://schemas.openxmlformats.org/officeDocument/2006/relationships/tags" Target="../tags/tag178.xml"/><Relationship Id="rId93" Type="http://schemas.openxmlformats.org/officeDocument/2006/relationships/tags" Target="../tags/tag177.xml"/><Relationship Id="rId92" Type="http://schemas.openxmlformats.org/officeDocument/2006/relationships/tags" Target="../tags/tag176.xml"/><Relationship Id="rId91" Type="http://schemas.openxmlformats.org/officeDocument/2006/relationships/tags" Target="../tags/tag175.xml"/><Relationship Id="rId90" Type="http://schemas.openxmlformats.org/officeDocument/2006/relationships/tags" Target="../tags/tag174.xml"/><Relationship Id="rId9" Type="http://schemas.openxmlformats.org/officeDocument/2006/relationships/tags" Target="../tags/tag93.xml"/><Relationship Id="rId89" Type="http://schemas.openxmlformats.org/officeDocument/2006/relationships/tags" Target="../tags/tag173.xml"/><Relationship Id="rId88" Type="http://schemas.openxmlformats.org/officeDocument/2006/relationships/tags" Target="../tags/tag172.xml"/><Relationship Id="rId87" Type="http://schemas.openxmlformats.org/officeDocument/2006/relationships/tags" Target="../tags/tag171.xml"/><Relationship Id="rId86" Type="http://schemas.openxmlformats.org/officeDocument/2006/relationships/tags" Target="../tags/tag170.xml"/><Relationship Id="rId85" Type="http://schemas.openxmlformats.org/officeDocument/2006/relationships/tags" Target="../tags/tag169.xml"/><Relationship Id="rId84" Type="http://schemas.openxmlformats.org/officeDocument/2006/relationships/tags" Target="../tags/tag168.xml"/><Relationship Id="rId83" Type="http://schemas.openxmlformats.org/officeDocument/2006/relationships/tags" Target="../tags/tag167.xml"/><Relationship Id="rId82" Type="http://schemas.openxmlformats.org/officeDocument/2006/relationships/tags" Target="../tags/tag166.xml"/><Relationship Id="rId81" Type="http://schemas.openxmlformats.org/officeDocument/2006/relationships/tags" Target="../tags/tag165.xml"/><Relationship Id="rId80" Type="http://schemas.openxmlformats.org/officeDocument/2006/relationships/tags" Target="../tags/tag164.xml"/><Relationship Id="rId8" Type="http://schemas.openxmlformats.org/officeDocument/2006/relationships/tags" Target="../tags/tag92.xml"/><Relationship Id="rId79" Type="http://schemas.openxmlformats.org/officeDocument/2006/relationships/tags" Target="../tags/tag163.xml"/><Relationship Id="rId78" Type="http://schemas.openxmlformats.org/officeDocument/2006/relationships/tags" Target="../tags/tag162.xml"/><Relationship Id="rId77" Type="http://schemas.openxmlformats.org/officeDocument/2006/relationships/tags" Target="../tags/tag161.xml"/><Relationship Id="rId76" Type="http://schemas.openxmlformats.org/officeDocument/2006/relationships/tags" Target="../tags/tag160.xml"/><Relationship Id="rId75" Type="http://schemas.openxmlformats.org/officeDocument/2006/relationships/tags" Target="../tags/tag159.xml"/><Relationship Id="rId74" Type="http://schemas.openxmlformats.org/officeDocument/2006/relationships/tags" Target="../tags/tag158.xml"/><Relationship Id="rId73" Type="http://schemas.openxmlformats.org/officeDocument/2006/relationships/tags" Target="../tags/tag157.xml"/><Relationship Id="rId72" Type="http://schemas.openxmlformats.org/officeDocument/2006/relationships/tags" Target="../tags/tag156.xml"/><Relationship Id="rId71" Type="http://schemas.openxmlformats.org/officeDocument/2006/relationships/tags" Target="../tags/tag155.xml"/><Relationship Id="rId70" Type="http://schemas.openxmlformats.org/officeDocument/2006/relationships/tags" Target="../tags/tag154.xml"/><Relationship Id="rId7" Type="http://schemas.openxmlformats.org/officeDocument/2006/relationships/tags" Target="../tags/tag91.xml"/><Relationship Id="rId69" Type="http://schemas.openxmlformats.org/officeDocument/2006/relationships/tags" Target="../tags/tag153.xml"/><Relationship Id="rId68" Type="http://schemas.openxmlformats.org/officeDocument/2006/relationships/tags" Target="../tags/tag152.xml"/><Relationship Id="rId67" Type="http://schemas.openxmlformats.org/officeDocument/2006/relationships/tags" Target="../tags/tag151.xml"/><Relationship Id="rId66" Type="http://schemas.openxmlformats.org/officeDocument/2006/relationships/tags" Target="../tags/tag150.xml"/><Relationship Id="rId65" Type="http://schemas.openxmlformats.org/officeDocument/2006/relationships/tags" Target="../tags/tag149.xml"/><Relationship Id="rId64" Type="http://schemas.openxmlformats.org/officeDocument/2006/relationships/tags" Target="../tags/tag148.xml"/><Relationship Id="rId63" Type="http://schemas.openxmlformats.org/officeDocument/2006/relationships/tags" Target="../tags/tag147.xml"/><Relationship Id="rId62" Type="http://schemas.openxmlformats.org/officeDocument/2006/relationships/tags" Target="../tags/tag146.xml"/><Relationship Id="rId61" Type="http://schemas.openxmlformats.org/officeDocument/2006/relationships/tags" Target="../tags/tag145.xml"/><Relationship Id="rId60" Type="http://schemas.openxmlformats.org/officeDocument/2006/relationships/tags" Target="../tags/tag144.xml"/><Relationship Id="rId6" Type="http://schemas.openxmlformats.org/officeDocument/2006/relationships/tags" Target="../tags/tag90.xml"/><Relationship Id="rId59" Type="http://schemas.openxmlformats.org/officeDocument/2006/relationships/tags" Target="../tags/tag143.xml"/><Relationship Id="rId58" Type="http://schemas.openxmlformats.org/officeDocument/2006/relationships/tags" Target="../tags/tag142.xml"/><Relationship Id="rId57" Type="http://schemas.openxmlformats.org/officeDocument/2006/relationships/tags" Target="../tags/tag141.xml"/><Relationship Id="rId56" Type="http://schemas.openxmlformats.org/officeDocument/2006/relationships/tags" Target="../tags/tag140.xml"/><Relationship Id="rId55" Type="http://schemas.openxmlformats.org/officeDocument/2006/relationships/tags" Target="../tags/tag139.xml"/><Relationship Id="rId54" Type="http://schemas.openxmlformats.org/officeDocument/2006/relationships/tags" Target="../tags/tag138.xml"/><Relationship Id="rId53" Type="http://schemas.openxmlformats.org/officeDocument/2006/relationships/tags" Target="../tags/tag137.xml"/><Relationship Id="rId52" Type="http://schemas.openxmlformats.org/officeDocument/2006/relationships/tags" Target="../tags/tag136.xml"/><Relationship Id="rId51" Type="http://schemas.openxmlformats.org/officeDocument/2006/relationships/tags" Target="../tags/tag135.xml"/><Relationship Id="rId50" Type="http://schemas.openxmlformats.org/officeDocument/2006/relationships/tags" Target="../tags/tag134.xml"/><Relationship Id="rId5" Type="http://schemas.openxmlformats.org/officeDocument/2006/relationships/tags" Target="../tags/tag89.xml"/><Relationship Id="rId49" Type="http://schemas.openxmlformats.org/officeDocument/2006/relationships/tags" Target="../tags/tag133.xml"/><Relationship Id="rId48" Type="http://schemas.openxmlformats.org/officeDocument/2006/relationships/tags" Target="../tags/tag132.xml"/><Relationship Id="rId47" Type="http://schemas.openxmlformats.org/officeDocument/2006/relationships/tags" Target="../tags/tag131.xml"/><Relationship Id="rId46" Type="http://schemas.openxmlformats.org/officeDocument/2006/relationships/tags" Target="../tags/tag130.xml"/><Relationship Id="rId45" Type="http://schemas.openxmlformats.org/officeDocument/2006/relationships/tags" Target="../tags/tag129.xml"/><Relationship Id="rId44" Type="http://schemas.openxmlformats.org/officeDocument/2006/relationships/tags" Target="../tags/tag128.xml"/><Relationship Id="rId43" Type="http://schemas.openxmlformats.org/officeDocument/2006/relationships/tags" Target="../tags/tag127.xml"/><Relationship Id="rId42" Type="http://schemas.openxmlformats.org/officeDocument/2006/relationships/tags" Target="../tags/tag126.xml"/><Relationship Id="rId41" Type="http://schemas.openxmlformats.org/officeDocument/2006/relationships/tags" Target="../tags/tag125.xml"/><Relationship Id="rId40" Type="http://schemas.openxmlformats.org/officeDocument/2006/relationships/tags" Target="../tags/tag124.xml"/><Relationship Id="rId4" Type="http://schemas.openxmlformats.org/officeDocument/2006/relationships/tags" Target="../tags/tag88.xml"/><Relationship Id="rId39" Type="http://schemas.openxmlformats.org/officeDocument/2006/relationships/tags" Target="../tags/tag123.xml"/><Relationship Id="rId38" Type="http://schemas.openxmlformats.org/officeDocument/2006/relationships/tags" Target="../tags/tag122.xml"/><Relationship Id="rId37" Type="http://schemas.openxmlformats.org/officeDocument/2006/relationships/tags" Target="../tags/tag121.xml"/><Relationship Id="rId36" Type="http://schemas.openxmlformats.org/officeDocument/2006/relationships/tags" Target="../tags/tag120.xml"/><Relationship Id="rId35" Type="http://schemas.openxmlformats.org/officeDocument/2006/relationships/tags" Target="../tags/tag119.xml"/><Relationship Id="rId34" Type="http://schemas.openxmlformats.org/officeDocument/2006/relationships/tags" Target="../tags/tag118.xml"/><Relationship Id="rId33" Type="http://schemas.openxmlformats.org/officeDocument/2006/relationships/tags" Target="../tags/tag117.xml"/><Relationship Id="rId32" Type="http://schemas.openxmlformats.org/officeDocument/2006/relationships/tags" Target="../tags/tag116.xml"/><Relationship Id="rId31" Type="http://schemas.openxmlformats.org/officeDocument/2006/relationships/tags" Target="../tags/tag115.xml"/><Relationship Id="rId30" Type="http://schemas.openxmlformats.org/officeDocument/2006/relationships/tags" Target="../tags/tag114.xml"/><Relationship Id="rId3" Type="http://schemas.openxmlformats.org/officeDocument/2006/relationships/tags" Target="../tags/tag87.xml"/><Relationship Id="rId29" Type="http://schemas.openxmlformats.org/officeDocument/2006/relationships/tags" Target="../tags/tag113.xml"/><Relationship Id="rId28" Type="http://schemas.openxmlformats.org/officeDocument/2006/relationships/tags" Target="../tags/tag112.xml"/><Relationship Id="rId27" Type="http://schemas.openxmlformats.org/officeDocument/2006/relationships/tags" Target="../tags/tag111.xml"/><Relationship Id="rId26" Type="http://schemas.openxmlformats.org/officeDocument/2006/relationships/tags" Target="../tags/tag110.xml"/><Relationship Id="rId25" Type="http://schemas.openxmlformats.org/officeDocument/2006/relationships/tags" Target="../tags/tag109.xml"/><Relationship Id="rId24" Type="http://schemas.openxmlformats.org/officeDocument/2006/relationships/tags" Target="../tags/tag108.xml"/><Relationship Id="rId23" Type="http://schemas.openxmlformats.org/officeDocument/2006/relationships/tags" Target="../tags/tag107.xml"/><Relationship Id="rId22" Type="http://schemas.openxmlformats.org/officeDocument/2006/relationships/tags" Target="../tags/tag106.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86.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9" Type="http://schemas.openxmlformats.org/officeDocument/2006/relationships/notesSlide" Target="../notesSlides/notesSlide3.xml"/><Relationship Id="rId108" Type="http://schemas.openxmlformats.org/officeDocument/2006/relationships/slideLayout" Target="../slideLayouts/slideLayout1.xml"/><Relationship Id="rId107" Type="http://schemas.openxmlformats.org/officeDocument/2006/relationships/tags" Target="../tags/tag191.xml"/><Relationship Id="rId106" Type="http://schemas.openxmlformats.org/officeDocument/2006/relationships/tags" Target="../tags/tag190.xml"/><Relationship Id="rId105" Type="http://schemas.openxmlformats.org/officeDocument/2006/relationships/tags" Target="../tags/tag189.xml"/><Relationship Id="rId104" Type="http://schemas.openxmlformats.org/officeDocument/2006/relationships/tags" Target="../tags/tag188.xml"/><Relationship Id="rId103" Type="http://schemas.openxmlformats.org/officeDocument/2006/relationships/tags" Target="../tags/tag187.xml"/><Relationship Id="rId102" Type="http://schemas.openxmlformats.org/officeDocument/2006/relationships/tags" Target="../tags/tag186.xml"/><Relationship Id="rId101" Type="http://schemas.openxmlformats.org/officeDocument/2006/relationships/tags" Target="../tags/tag185.xml"/><Relationship Id="rId100" Type="http://schemas.openxmlformats.org/officeDocument/2006/relationships/tags" Target="../tags/tag184.xml"/><Relationship Id="rId10" Type="http://schemas.openxmlformats.org/officeDocument/2006/relationships/tags" Target="../tags/tag94.xml"/><Relationship Id="rId1" Type="http://schemas.openxmlformats.org/officeDocument/2006/relationships/tags" Target="../tags/tag85.xml"/></Relationships>
</file>

<file path=ppt/slides/_rels/slide6.xml.rels><?xml version="1.0" encoding="UTF-8" standalone="yes"?>
<Relationships xmlns="http://schemas.openxmlformats.org/package/2006/relationships"><Relationship Id="rId99" Type="http://schemas.openxmlformats.org/officeDocument/2006/relationships/tags" Target="../tags/tag290.xml"/><Relationship Id="rId98" Type="http://schemas.openxmlformats.org/officeDocument/2006/relationships/tags" Target="../tags/tag289.xml"/><Relationship Id="rId97" Type="http://schemas.openxmlformats.org/officeDocument/2006/relationships/tags" Target="../tags/tag288.xml"/><Relationship Id="rId96" Type="http://schemas.openxmlformats.org/officeDocument/2006/relationships/tags" Target="../tags/tag287.xml"/><Relationship Id="rId95" Type="http://schemas.openxmlformats.org/officeDocument/2006/relationships/tags" Target="../tags/tag286.xml"/><Relationship Id="rId94" Type="http://schemas.openxmlformats.org/officeDocument/2006/relationships/tags" Target="../tags/tag285.xml"/><Relationship Id="rId93" Type="http://schemas.openxmlformats.org/officeDocument/2006/relationships/tags" Target="../tags/tag284.xml"/><Relationship Id="rId92" Type="http://schemas.openxmlformats.org/officeDocument/2006/relationships/tags" Target="../tags/tag283.xml"/><Relationship Id="rId91" Type="http://schemas.openxmlformats.org/officeDocument/2006/relationships/tags" Target="../tags/tag282.xml"/><Relationship Id="rId90" Type="http://schemas.openxmlformats.org/officeDocument/2006/relationships/tags" Target="../tags/tag281.xml"/><Relationship Id="rId9" Type="http://schemas.openxmlformats.org/officeDocument/2006/relationships/tags" Target="../tags/tag200.xml"/><Relationship Id="rId89" Type="http://schemas.openxmlformats.org/officeDocument/2006/relationships/tags" Target="../tags/tag280.xml"/><Relationship Id="rId88" Type="http://schemas.openxmlformats.org/officeDocument/2006/relationships/tags" Target="../tags/tag279.xml"/><Relationship Id="rId87" Type="http://schemas.openxmlformats.org/officeDocument/2006/relationships/tags" Target="../tags/tag278.xml"/><Relationship Id="rId86" Type="http://schemas.openxmlformats.org/officeDocument/2006/relationships/tags" Target="../tags/tag277.xml"/><Relationship Id="rId85" Type="http://schemas.openxmlformats.org/officeDocument/2006/relationships/tags" Target="../tags/tag276.xml"/><Relationship Id="rId84" Type="http://schemas.openxmlformats.org/officeDocument/2006/relationships/tags" Target="../tags/tag275.xml"/><Relationship Id="rId83" Type="http://schemas.openxmlformats.org/officeDocument/2006/relationships/tags" Target="../tags/tag274.xml"/><Relationship Id="rId82" Type="http://schemas.openxmlformats.org/officeDocument/2006/relationships/tags" Target="../tags/tag273.xml"/><Relationship Id="rId81" Type="http://schemas.openxmlformats.org/officeDocument/2006/relationships/tags" Target="../tags/tag272.xml"/><Relationship Id="rId80" Type="http://schemas.openxmlformats.org/officeDocument/2006/relationships/tags" Target="../tags/tag271.xml"/><Relationship Id="rId8" Type="http://schemas.openxmlformats.org/officeDocument/2006/relationships/tags" Target="../tags/tag199.xml"/><Relationship Id="rId79" Type="http://schemas.openxmlformats.org/officeDocument/2006/relationships/tags" Target="../tags/tag270.xml"/><Relationship Id="rId78" Type="http://schemas.openxmlformats.org/officeDocument/2006/relationships/tags" Target="../tags/tag269.xml"/><Relationship Id="rId77" Type="http://schemas.openxmlformats.org/officeDocument/2006/relationships/tags" Target="../tags/tag268.xml"/><Relationship Id="rId76" Type="http://schemas.openxmlformats.org/officeDocument/2006/relationships/tags" Target="../tags/tag267.xml"/><Relationship Id="rId75" Type="http://schemas.openxmlformats.org/officeDocument/2006/relationships/tags" Target="../tags/tag266.xml"/><Relationship Id="rId74" Type="http://schemas.openxmlformats.org/officeDocument/2006/relationships/tags" Target="../tags/tag265.xml"/><Relationship Id="rId73" Type="http://schemas.openxmlformats.org/officeDocument/2006/relationships/tags" Target="../tags/tag264.xml"/><Relationship Id="rId72" Type="http://schemas.openxmlformats.org/officeDocument/2006/relationships/tags" Target="../tags/tag263.xml"/><Relationship Id="rId71" Type="http://schemas.openxmlformats.org/officeDocument/2006/relationships/tags" Target="../tags/tag262.xml"/><Relationship Id="rId70" Type="http://schemas.openxmlformats.org/officeDocument/2006/relationships/tags" Target="../tags/tag261.xml"/><Relationship Id="rId7" Type="http://schemas.openxmlformats.org/officeDocument/2006/relationships/tags" Target="../tags/tag198.xml"/><Relationship Id="rId69" Type="http://schemas.openxmlformats.org/officeDocument/2006/relationships/tags" Target="../tags/tag260.xml"/><Relationship Id="rId68" Type="http://schemas.openxmlformats.org/officeDocument/2006/relationships/tags" Target="../tags/tag259.xml"/><Relationship Id="rId67" Type="http://schemas.openxmlformats.org/officeDocument/2006/relationships/tags" Target="../tags/tag258.xml"/><Relationship Id="rId66" Type="http://schemas.openxmlformats.org/officeDocument/2006/relationships/tags" Target="../tags/tag257.xml"/><Relationship Id="rId65" Type="http://schemas.openxmlformats.org/officeDocument/2006/relationships/tags" Target="../tags/tag256.xml"/><Relationship Id="rId64" Type="http://schemas.openxmlformats.org/officeDocument/2006/relationships/tags" Target="../tags/tag255.xml"/><Relationship Id="rId63" Type="http://schemas.openxmlformats.org/officeDocument/2006/relationships/tags" Target="../tags/tag254.xml"/><Relationship Id="rId62" Type="http://schemas.openxmlformats.org/officeDocument/2006/relationships/tags" Target="../tags/tag253.xml"/><Relationship Id="rId61" Type="http://schemas.openxmlformats.org/officeDocument/2006/relationships/tags" Target="../tags/tag252.xml"/><Relationship Id="rId60" Type="http://schemas.openxmlformats.org/officeDocument/2006/relationships/tags" Target="../tags/tag251.xml"/><Relationship Id="rId6" Type="http://schemas.openxmlformats.org/officeDocument/2006/relationships/tags" Target="../tags/tag197.xml"/><Relationship Id="rId59" Type="http://schemas.openxmlformats.org/officeDocument/2006/relationships/tags" Target="../tags/tag250.xml"/><Relationship Id="rId58" Type="http://schemas.openxmlformats.org/officeDocument/2006/relationships/tags" Target="../tags/tag249.xml"/><Relationship Id="rId57" Type="http://schemas.openxmlformats.org/officeDocument/2006/relationships/tags" Target="../tags/tag248.xml"/><Relationship Id="rId56" Type="http://schemas.openxmlformats.org/officeDocument/2006/relationships/tags" Target="../tags/tag247.xml"/><Relationship Id="rId55" Type="http://schemas.openxmlformats.org/officeDocument/2006/relationships/tags" Target="../tags/tag246.xml"/><Relationship Id="rId54" Type="http://schemas.openxmlformats.org/officeDocument/2006/relationships/tags" Target="../tags/tag245.xml"/><Relationship Id="rId53" Type="http://schemas.openxmlformats.org/officeDocument/2006/relationships/tags" Target="../tags/tag244.xml"/><Relationship Id="rId52" Type="http://schemas.openxmlformats.org/officeDocument/2006/relationships/tags" Target="../tags/tag243.xml"/><Relationship Id="rId51" Type="http://schemas.openxmlformats.org/officeDocument/2006/relationships/tags" Target="../tags/tag242.xml"/><Relationship Id="rId50" Type="http://schemas.openxmlformats.org/officeDocument/2006/relationships/tags" Target="../tags/tag241.xml"/><Relationship Id="rId5" Type="http://schemas.openxmlformats.org/officeDocument/2006/relationships/tags" Target="../tags/tag196.xml"/><Relationship Id="rId49" Type="http://schemas.openxmlformats.org/officeDocument/2006/relationships/tags" Target="../tags/tag240.xml"/><Relationship Id="rId48" Type="http://schemas.openxmlformats.org/officeDocument/2006/relationships/tags" Target="../tags/tag239.xml"/><Relationship Id="rId47" Type="http://schemas.openxmlformats.org/officeDocument/2006/relationships/tags" Target="../tags/tag238.xml"/><Relationship Id="rId46" Type="http://schemas.openxmlformats.org/officeDocument/2006/relationships/tags" Target="../tags/tag237.xml"/><Relationship Id="rId45" Type="http://schemas.openxmlformats.org/officeDocument/2006/relationships/tags" Target="../tags/tag236.xml"/><Relationship Id="rId44" Type="http://schemas.openxmlformats.org/officeDocument/2006/relationships/tags" Target="../tags/tag235.xml"/><Relationship Id="rId43" Type="http://schemas.openxmlformats.org/officeDocument/2006/relationships/tags" Target="../tags/tag234.xml"/><Relationship Id="rId42" Type="http://schemas.openxmlformats.org/officeDocument/2006/relationships/tags" Target="../tags/tag233.xml"/><Relationship Id="rId41" Type="http://schemas.openxmlformats.org/officeDocument/2006/relationships/tags" Target="../tags/tag232.xml"/><Relationship Id="rId40" Type="http://schemas.openxmlformats.org/officeDocument/2006/relationships/tags" Target="../tags/tag231.xml"/><Relationship Id="rId4" Type="http://schemas.openxmlformats.org/officeDocument/2006/relationships/tags" Target="../tags/tag195.xml"/><Relationship Id="rId39" Type="http://schemas.openxmlformats.org/officeDocument/2006/relationships/tags" Target="../tags/tag230.xml"/><Relationship Id="rId38" Type="http://schemas.openxmlformats.org/officeDocument/2006/relationships/tags" Target="../tags/tag229.xml"/><Relationship Id="rId37" Type="http://schemas.openxmlformats.org/officeDocument/2006/relationships/tags" Target="../tags/tag228.xml"/><Relationship Id="rId36" Type="http://schemas.openxmlformats.org/officeDocument/2006/relationships/tags" Target="../tags/tag227.xml"/><Relationship Id="rId35" Type="http://schemas.openxmlformats.org/officeDocument/2006/relationships/tags" Target="../tags/tag226.xml"/><Relationship Id="rId34" Type="http://schemas.openxmlformats.org/officeDocument/2006/relationships/tags" Target="../tags/tag225.xml"/><Relationship Id="rId33" Type="http://schemas.openxmlformats.org/officeDocument/2006/relationships/tags" Target="../tags/tag224.xml"/><Relationship Id="rId32" Type="http://schemas.openxmlformats.org/officeDocument/2006/relationships/tags" Target="../tags/tag223.xml"/><Relationship Id="rId31" Type="http://schemas.openxmlformats.org/officeDocument/2006/relationships/tags" Target="../tags/tag222.xml"/><Relationship Id="rId30" Type="http://schemas.openxmlformats.org/officeDocument/2006/relationships/tags" Target="../tags/tag221.xml"/><Relationship Id="rId3" Type="http://schemas.openxmlformats.org/officeDocument/2006/relationships/tags" Target="../tags/tag194.xml"/><Relationship Id="rId29" Type="http://schemas.openxmlformats.org/officeDocument/2006/relationships/tags" Target="../tags/tag220.xml"/><Relationship Id="rId28" Type="http://schemas.openxmlformats.org/officeDocument/2006/relationships/tags" Target="../tags/tag219.xml"/><Relationship Id="rId27" Type="http://schemas.openxmlformats.org/officeDocument/2006/relationships/tags" Target="../tags/tag218.xml"/><Relationship Id="rId26" Type="http://schemas.openxmlformats.org/officeDocument/2006/relationships/tags" Target="../tags/tag217.xml"/><Relationship Id="rId25" Type="http://schemas.openxmlformats.org/officeDocument/2006/relationships/tags" Target="../tags/tag216.xml"/><Relationship Id="rId24" Type="http://schemas.openxmlformats.org/officeDocument/2006/relationships/tags" Target="../tags/tag215.xml"/><Relationship Id="rId23" Type="http://schemas.openxmlformats.org/officeDocument/2006/relationships/tags" Target="../tags/tag214.xml"/><Relationship Id="rId22" Type="http://schemas.openxmlformats.org/officeDocument/2006/relationships/tags" Target="../tags/tag213.xml"/><Relationship Id="rId21" Type="http://schemas.openxmlformats.org/officeDocument/2006/relationships/tags" Target="../tags/tag212.xml"/><Relationship Id="rId20" Type="http://schemas.openxmlformats.org/officeDocument/2006/relationships/tags" Target="../tags/tag211.xml"/><Relationship Id="rId2" Type="http://schemas.openxmlformats.org/officeDocument/2006/relationships/tags" Target="../tags/tag193.xml"/><Relationship Id="rId19" Type="http://schemas.openxmlformats.org/officeDocument/2006/relationships/tags" Target="../tags/tag210.xml"/><Relationship Id="rId18" Type="http://schemas.openxmlformats.org/officeDocument/2006/relationships/tags" Target="../tags/tag209.xml"/><Relationship Id="rId17" Type="http://schemas.openxmlformats.org/officeDocument/2006/relationships/tags" Target="../tags/tag208.xml"/><Relationship Id="rId16" Type="http://schemas.openxmlformats.org/officeDocument/2006/relationships/tags" Target="../tags/tag207.xml"/><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4" Type="http://schemas.openxmlformats.org/officeDocument/2006/relationships/notesSlide" Target="../notesSlides/notesSlide4.xml"/><Relationship Id="rId103" Type="http://schemas.openxmlformats.org/officeDocument/2006/relationships/slideLayout" Target="../slideLayouts/slideLayout1.xml"/><Relationship Id="rId102" Type="http://schemas.openxmlformats.org/officeDocument/2006/relationships/tags" Target="../tags/tag293.xml"/><Relationship Id="rId101" Type="http://schemas.openxmlformats.org/officeDocument/2006/relationships/tags" Target="../tags/tag292.xml"/><Relationship Id="rId100" Type="http://schemas.openxmlformats.org/officeDocument/2006/relationships/tags" Target="../tags/tag291.xml"/><Relationship Id="rId10" Type="http://schemas.openxmlformats.org/officeDocument/2006/relationships/tags" Target="../tags/tag201.xml"/><Relationship Id="rId1" Type="http://schemas.openxmlformats.org/officeDocument/2006/relationships/tags" Target="../tags/tag192.xml"/></Relationships>
</file>

<file path=ppt/slides/_rels/slide7.xml.rels><?xml version="1.0" encoding="UTF-8" standalone="yes"?>
<Relationships xmlns="http://schemas.openxmlformats.org/package/2006/relationships"><Relationship Id="rId9" Type="http://schemas.openxmlformats.org/officeDocument/2006/relationships/tags" Target="../tags/tag301.xml"/><Relationship Id="rId85" Type="http://schemas.openxmlformats.org/officeDocument/2006/relationships/notesSlide" Target="../notesSlides/notesSlide5.xml"/><Relationship Id="rId84" Type="http://schemas.openxmlformats.org/officeDocument/2006/relationships/slideLayout" Target="../slideLayouts/slideLayout1.xml"/><Relationship Id="rId83" Type="http://schemas.openxmlformats.org/officeDocument/2006/relationships/tags" Target="../tags/tag363.xml"/><Relationship Id="rId82" Type="http://schemas.openxmlformats.org/officeDocument/2006/relationships/tags" Target="../tags/tag362.xml"/><Relationship Id="rId81" Type="http://schemas.openxmlformats.org/officeDocument/2006/relationships/tags" Target="../tags/tag361.xml"/><Relationship Id="rId80" Type="http://schemas.openxmlformats.org/officeDocument/2006/relationships/image" Target="../media/image29.png"/><Relationship Id="rId8" Type="http://schemas.openxmlformats.org/officeDocument/2006/relationships/tags" Target="../tags/tag300.xml"/><Relationship Id="rId79" Type="http://schemas.openxmlformats.org/officeDocument/2006/relationships/tags" Target="../tags/tag360.xml"/><Relationship Id="rId78" Type="http://schemas.openxmlformats.org/officeDocument/2006/relationships/tags" Target="../tags/tag359.xml"/><Relationship Id="rId77" Type="http://schemas.openxmlformats.org/officeDocument/2006/relationships/tags" Target="../tags/tag358.xml"/><Relationship Id="rId76" Type="http://schemas.openxmlformats.org/officeDocument/2006/relationships/tags" Target="../tags/tag357.xml"/><Relationship Id="rId75" Type="http://schemas.openxmlformats.org/officeDocument/2006/relationships/tags" Target="../tags/tag356.xml"/><Relationship Id="rId74" Type="http://schemas.openxmlformats.org/officeDocument/2006/relationships/tags" Target="../tags/tag355.xml"/><Relationship Id="rId73" Type="http://schemas.openxmlformats.org/officeDocument/2006/relationships/tags" Target="../tags/tag354.xml"/><Relationship Id="rId72" Type="http://schemas.openxmlformats.org/officeDocument/2006/relationships/image" Target="../media/image28.png"/><Relationship Id="rId71" Type="http://schemas.openxmlformats.org/officeDocument/2006/relationships/tags" Target="../tags/tag353.xml"/><Relationship Id="rId70" Type="http://schemas.openxmlformats.org/officeDocument/2006/relationships/tags" Target="../tags/tag352.xml"/><Relationship Id="rId7" Type="http://schemas.openxmlformats.org/officeDocument/2006/relationships/tags" Target="../tags/tag299.xml"/><Relationship Id="rId69" Type="http://schemas.openxmlformats.org/officeDocument/2006/relationships/tags" Target="../tags/tag351.xml"/><Relationship Id="rId68" Type="http://schemas.openxmlformats.org/officeDocument/2006/relationships/tags" Target="../tags/tag350.xml"/><Relationship Id="rId67" Type="http://schemas.openxmlformats.org/officeDocument/2006/relationships/tags" Target="../tags/tag349.xml"/><Relationship Id="rId66" Type="http://schemas.openxmlformats.org/officeDocument/2006/relationships/tags" Target="../tags/tag348.xml"/><Relationship Id="rId65" Type="http://schemas.openxmlformats.org/officeDocument/2006/relationships/tags" Target="../tags/tag347.xml"/><Relationship Id="rId64" Type="http://schemas.openxmlformats.org/officeDocument/2006/relationships/tags" Target="../tags/tag346.xml"/><Relationship Id="rId63" Type="http://schemas.openxmlformats.org/officeDocument/2006/relationships/tags" Target="../tags/tag345.xml"/><Relationship Id="rId62" Type="http://schemas.openxmlformats.org/officeDocument/2006/relationships/tags" Target="../tags/tag344.xml"/><Relationship Id="rId61" Type="http://schemas.openxmlformats.org/officeDocument/2006/relationships/tags" Target="../tags/tag343.xml"/><Relationship Id="rId60" Type="http://schemas.openxmlformats.org/officeDocument/2006/relationships/tags" Target="../tags/tag342.xml"/><Relationship Id="rId6" Type="http://schemas.openxmlformats.org/officeDocument/2006/relationships/tags" Target="../tags/tag298.xml"/><Relationship Id="rId59" Type="http://schemas.openxmlformats.org/officeDocument/2006/relationships/tags" Target="../tags/tag341.xml"/><Relationship Id="rId58" Type="http://schemas.openxmlformats.org/officeDocument/2006/relationships/tags" Target="../tags/tag340.xml"/><Relationship Id="rId57" Type="http://schemas.openxmlformats.org/officeDocument/2006/relationships/image" Target="../media/image27.jpeg"/><Relationship Id="rId56" Type="http://schemas.openxmlformats.org/officeDocument/2006/relationships/tags" Target="../tags/tag339.xml"/><Relationship Id="rId55" Type="http://schemas.openxmlformats.org/officeDocument/2006/relationships/image" Target="../media/image26.jpeg"/><Relationship Id="rId54" Type="http://schemas.openxmlformats.org/officeDocument/2006/relationships/tags" Target="../tags/tag338.xml"/><Relationship Id="rId53" Type="http://schemas.openxmlformats.org/officeDocument/2006/relationships/tags" Target="../tags/tag337.xml"/><Relationship Id="rId52" Type="http://schemas.openxmlformats.org/officeDocument/2006/relationships/tags" Target="../tags/tag336.xml"/><Relationship Id="rId51" Type="http://schemas.openxmlformats.org/officeDocument/2006/relationships/tags" Target="../tags/tag335.xml"/><Relationship Id="rId50" Type="http://schemas.openxmlformats.org/officeDocument/2006/relationships/image" Target="../media/image25.png"/><Relationship Id="rId5" Type="http://schemas.openxmlformats.org/officeDocument/2006/relationships/tags" Target="../tags/tag297.xml"/><Relationship Id="rId49" Type="http://schemas.openxmlformats.org/officeDocument/2006/relationships/tags" Target="../tags/tag334.xml"/><Relationship Id="rId48" Type="http://schemas.openxmlformats.org/officeDocument/2006/relationships/tags" Target="../tags/tag333.xml"/><Relationship Id="rId47" Type="http://schemas.openxmlformats.org/officeDocument/2006/relationships/tags" Target="../tags/tag332.xml"/><Relationship Id="rId46" Type="http://schemas.openxmlformats.org/officeDocument/2006/relationships/tags" Target="../tags/tag331.xml"/><Relationship Id="rId45" Type="http://schemas.openxmlformats.org/officeDocument/2006/relationships/tags" Target="../tags/tag330.xml"/><Relationship Id="rId44" Type="http://schemas.openxmlformats.org/officeDocument/2006/relationships/tags" Target="../tags/tag329.xml"/><Relationship Id="rId43" Type="http://schemas.openxmlformats.org/officeDocument/2006/relationships/image" Target="../media/image24.png"/><Relationship Id="rId42" Type="http://schemas.openxmlformats.org/officeDocument/2006/relationships/tags" Target="../tags/tag328.xml"/><Relationship Id="rId41" Type="http://schemas.openxmlformats.org/officeDocument/2006/relationships/image" Target="../media/image23.png"/><Relationship Id="rId40" Type="http://schemas.openxmlformats.org/officeDocument/2006/relationships/tags" Target="../tags/tag327.xml"/><Relationship Id="rId4" Type="http://schemas.openxmlformats.org/officeDocument/2006/relationships/image" Target="../media/image17.png"/><Relationship Id="rId39" Type="http://schemas.openxmlformats.org/officeDocument/2006/relationships/image" Target="../media/image22.png"/><Relationship Id="rId38" Type="http://schemas.openxmlformats.org/officeDocument/2006/relationships/tags" Target="../tags/tag326.xml"/><Relationship Id="rId37" Type="http://schemas.openxmlformats.org/officeDocument/2006/relationships/image" Target="../media/image21.jpeg"/><Relationship Id="rId36" Type="http://schemas.openxmlformats.org/officeDocument/2006/relationships/tags" Target="../tags/tag325.xml"/><Relationship Id="rId35" Type="http://schemas.openxmlformats.org/officeDocument/2006/relationships/tags" Target="../tags/tag324.xml"/><Relationship Id="rId34" Type="http://schemas.openxmlformats.org/officeDocument/2006/relationships/tags" Target="../tags/tag323.xml"/><Relationship Id="rId33" Type="http://schemas.openxmlformats.org/officeDocument/2006/relationships/tags" Target="../tags/tag322.xml"/><Relationship Id="rId32" Type="http://schemas.openxmlformats.org/officeDocument/2006/relationships/tags" Target="../tags/tag321.xml"/><Relationship Id="rId31" Type="http://schemas.openxmlformats.org/officeDocument/2006/relationships/tags" Target="../tags/tag320.xml"/><Relationship Id="rId30" Type="http://schemas.openxmlformats.org/officeDocument/2006/relationships/tags" Target="../tags/tag319.xml"/><Relationship Id="rId3" Type="http://schemas.openxmlformats.org/officeDocument/2006/relationships/tags" Target="../tags/tag296.xml"/><Relationship Id="rId29" Type="http://schemas.openxmlformats.org/officeDocument/2006/relationships/image" Target="../media/image20.png"/><Relationship Id="rId28" Type="http://schemas.openxmlformats.org/officeDocument/2006/relationships/tags" Target="../tags/tag318.xml"/><Relationship Id="rId27" Type="http://schemas.openxmlformats.org/officeDocument/2006/relationships/tags" Target="../tags/tag317.xml"/><Relationship Id="rId26" Type="http://schemas.openxmlformats.org/officeDocument/2006/relationships/tags" Target="../tags/tag316.xml"/><Relationship Id="rId25" Type="http://schemas.openxmlformats.org/officeDocument/2006/relationships/tags" Target="../tags/tag315.xml"/><Relationship Id="rId24" Type="http://schemas.openxmlformats.org/officeDocument/2006/relationships/tags" Target="../tags/tag314.xml"/><Relationship Id="rId23" Type="http://schemas.openxmlformats.org/officeDocument/2006/relationships/tags" Target="../tags/tag313.xml"/><Relationship Id="rId22" Type="http://schemas.openxmlformats.org/officeDocument/2006/relationships/tags" Target="../tags/tag312.xml"/><Relationship Id="rId21" Type="http://schemas.openxmlformats.org/officeDocument/2006/relationships/tags" Target="../tags/tag311.xml"/><Relationship Id="rId20" Type="http://schemas.openxmlformats.org/officeDocument/2006/relationships/tags" Target="../tags/tag310.xml"/><Relationship Id="rId2" Type="http://schemas.openxmlformats.org/officeDocument/2006/relationships/tags" Target="../tags/tag295.xml"/><Relationship Id="rId19" Type="http://schemas.openxmlformats.org/officeDocument/2006/relationships/tags" Target="../tags/tag309.xml"/><Relationship Id="rId18" Type="http://schemas.openxmlformats.org/officeDocument/2006/relationships/image" Target="../media/image19.png"/><Relationship Id="rId17" Type="http://schemas.openxmlformats.org/officeDocument/2006/relationships/image" Target="../media/image18.png"/><Relationship Id="rId16" Type="http://schemas.openxmlformats.org/officeDocument/2006/relationships/tags" Target="../tags/tag308.xml"/><Relationship Id="rId15" Type="http://schemas.openxmlformats.org/officeDocument/2006/relationships/tags" Target="../tags/tag307.xml"/><Relationship Id="rId14" Type="http://schemas.openxmlformats.org/officeDocument/2006/relationships/tags" Target="../tags/tag306.xml"/><Relationship Id="rId13" Type="http://schemas.openxmlformats.org/officeDocument/2006/relationships/tags" Target="../tags/tag305.xml"/><Relationship Id="rId12" Type="http://schemas.openxmlformats.org/officeDocument/2006/relationships/tags" Target="../tags/tag304.xml"/><Relationship Id="rId11" Type="http://schemas.openxmlformats.org/officeDocument/2006/relationships/tags" Target="../tags/tag303.xml"/><Relationship Id="rId10" Type="http://schemas.openxmlformats.org/officeDocument/2006/relationships/tags" Target="../tags/tag302.xml"/><Relationship Id="rId1" Type="http://schemas.openxmlformats.org/officeDocument/2006/relationships/tags" Target="../tags/tag294.xml"/></Relationships>
</file>

<file path=ppt/slides/_rels/slide8.xml.rels><?xml version="1.0" encoding="UTF-8" standalone="yes"?>
<Relationships xmlns="http://schemas.openxmlformats.org/package/2006/relationships"><Relationship Id="rId9" Type="http://schemas.openxmlformats.org/officeDocument/2006/relationships/tags" Target="../tags/tag372.xml"/><Relationship Id="rId80" Type="http://schemas.openxmlformats.org/officeDocument/2006/relationships/notesSlide" Target="../notesSlides/notesSlide6.xml"/><Relationship Id="rId8" Type="http://schemas.openxmlformats.org/officeDocument/2006/relationships/tags" Target="../tags/tag371.xml"/><Relationship Id="rId79" Type="http://schemas.openxmlformats.org/officeDocument/2006/relationships/slideLayout" Target="../slideLayouts/slideLayout1.xml"/><Relationship Id="rId78" Type="http://schemas.openxmlformats.org/officeDocument/2006/relationships/tags" Target="../tags/tag441.xml"/><Relationship Id="rId77" Type="http://schemas.openxmlformats.org/officeDocument/2006/relationships/tags" Target="../tags/tag440.xml"/><Relationship Id="rId76" Type="http://schemas.openxmlformats.org/officeDocument/2006/relationships/tags" Target="../tags/tag439.xml"/><Relationship Id="rId75" Type="http://schemas.openxmlformats.org/officeDocument/2006/relationships/tags" Target="../tags/tag438.xml"/><Relationship Id="rId74" Type="http://schemas.openxmlformats.org/officeDocument/2006/relationships/tags" Target="../tags/tag437.xml"/><Relationship Id="rId73" Type="http://schemas.openxmlformats.org/officeDocument/2006/relationships/tags" Target="../tags/tag436.xml"/><Relationship Id="rId72" Type="http://schemas.openxmlformats.org/officeDocument/2006/relationships/tags" Target="../tags/tag435.xml"/><Relationship Id="rId71" Type="http://schemas.openxmlformats.org/officeDocument/2006/relationships/tags" Target="../tags/tag434.xml"/><Relationship Id="rId70" Type="http://schemas.openxmlformats.org/officeDocument/2006/relationships/tags" Target="../tags/tag433.xml"/><Relationship Id="rId7" Type="http://schemas.openxmlformats.org/officeDocument/2006/relationships/tags" Target="../tags/tag370.xml"/><Relationship Id="rId69" Type="http://schemas.openxmlformats.org/officeDocument/2006/relationships/tags" Target="../tags/tag432.xml"/><Relationship Id="rId68" Type="http://schemas.openxmlformats.org/officeDocument/2006/relationships/tags" Target="../tags/tag431.xml"/><Relationship Id="rId67" Type="http://schemas.openxmlformats.org/officeDocument/2006/relationships/tags" Target="../tags/tag430.xml"/><Relationship Id="rId66" Type="http://schemas.openxmlformats.org/officeDocument/2006/relationships/tags" Target="../tags/tag429.xml"/><Relationship Id="rId65" Type="http://schemas.openxmlformats.org/officeDocument/2006/relationships/tags" Target="../tags/tag428.xml"/><Relationship Id="rId64" Type="http://schemas.openxmlformats.org/officeDocument/2006/relationships/tags" Target="../tags/tag427.xml"/><Relationship Id="rId63" Type="http://schemas.openxmlformats.org/officeDocument/2006/relationships/tags" Target="../tags/tag426.xml"/><Relationship Id="rId62" Type="http://schemas.openxmlformats.org/officeDocument/2006/relationships/tags" Target="../tags/tag425.xml"/><Relationship Id="rId61" Type="http://schemas.openxmlformats.org/officeDocument/2006/relationships/tags" Target="../tags/tag424.xml"/><Relationship Id="rId60" Type="http://schemas.openxmlformats.org/officeDocument/2006/relationships/tags" Target="../tags/tag423.xml"/><Relationship Id="rId6" Type="http://schemas.openxmlformats.org/officeDocument/2006/relationships/tags" Target="../tags/tag369.xml"/><Relationship Id="rId59" Type="http://schemas.openxmlformats.org/officeDocument/2006/relationships/tags" Target="../tags/tag422.xml"/><Relationship Id="rId58" Type="http://schemas.openxmlformats.org/officeDocument/2006/relationships/tags" Target="../tags/tag421.xml"/><Relationship Id="rId57" Type="http://schemas.openxmlformats.org/officeDocument/2006/relationships/tags" Target="../tags/tag420.xml"/><Relationship Id="rId56" Type="http://schemas.openxmlformats.org/officeDocument/2006/relationships/tags" Target="../tags/tag419.xml"/><Relationship Id="rId55" Type="http://schemas.openxmlformats.org/officeDocument/2006/relationships/tags" Target="../tags/tag418.xml"/><Relationship Id="rId54" Type="http://schemas.openxmlformats.org/officeDocument/2006/relationships/tags" Target="../tags/tag417.xml"/><Relationship Id="rId53" Type="http://schemas.openxmlformats.org/officeDocument/2006/relationships/tags" Target="../tags/tag416.xml"/><Relationship Id="rId52" Type="http://schemas.openxmlformats.org/officeDocument/2006/relationships/tags" Target="../tags/tag415.xml"/><Relationship Id="rId51" Type="http://schemas.openxmlformats.org/officeDocument/2006/relationships/tags" Target="../tags/tag414.xml"/><Relationship Id="rId50" Type="http://schemas.openxmlformats.org/officeDocument/2006/relationships/tags" Target="../tags/tag413.xml"/><Relationship Id="rId5" Type="http://schemas.openxmlformats.org/officeDocument/2006/relationships/tags" Target="../tags/tag368.xml"/><Relationship Id="rId49" Type="http://schemas.openxmlformats.org/officeDocument/2006/relationships/tags" Target="../tags/tag412.xml"/><Relationship Id="rId48" Type="http://schemas.openxmlformats.org/officeDocument/2006/relationships/tags" Target="../tags/tag411.xml"/><Relationship Id="rId47" Type="http://schemas.openxmlformats.org/officeDocument/2006/relationships/tags" Target="../tags/tag410.xml"/><Relationship Id="rId46" Type="http://schemas.openxmlformats.org/officeDocument/2006/relationships/tags" Target="../tags/tag409.xml"/><Relationship Id="rId45" Type="http://schemas.openxmlformats.org/officeDocument/2006/relationships/tags" Target="../tags/tag408.xml"/><Relationship Id="rId44" Type="http://schemas.openxmlformats.org/officeDocument/2006/relationships/tags" Target="../tags/tag407.xml"/><Relationship Id="rId43" Type="http://schemas.openxmlformats.org/officeDocument/2006/relationships/tags" Target="../tags/tag406.xml"/><Relationship Id="rId42" Type="http://schemas.openxmlformats.org/officeDocument/2006/relationships/tags" Target="../tags/tag405.xml"/><Relationship Id="rId41" Type="http://schemas.openxmlformats.org/officeDocument/2006/relationships/tags" Target="../tags/tag404.xml"/><Relationship Id="rId40" Type="http://schemas.openxmlformats.org/officeDocument/2006/relationships/tags" Target="../tags/tag403.xml"/><Relationship Id="rId4" Type="http://schemas.openxmlformats.org/officeDocument/2006/relationships/tags" Target="../tags/tag367.xml"/><Relationship Id="rId39" Type="http://schemas.openxmlformats.org/officeDocument/2006/relationships/tags" Target="../tags/tag402.xml"/><Relationship Id="rId38" Type="http://schemas.openxmlformats.org/officeDocument/2006/relationships/tags" Target="../tags/tag401.xml"/><Relationship Id="rId37" Type="http://schemas.openxmlformats.org/officeDocument/2006/relationships/tags" Target="../tags/tag400.xml"/><Relationship Id="rId36" Type="http://schemas.openxmlformats.org/officeDocument/2006/relationships/tags" Target="../tags/tag399.xml"/><Relationship Id="rId35" Type="http://schemas.openxmlformats.org/officeDocument/2006/relationships/tags" Target="../tags/tag398.xml"/><Relationship Id="rId34" Type="http://schemas.openxmlformats.org/officeDocument/2006/relationships/tags" Target="../tags/tag397.xml"/><Relationship Id="rId33" Type="http://schemas.openxmlformats.org/officeDocument/2006/relationships/tags" Target="../tags/tag396.xml"/><Relationship Id="rId32" Type="http://schemas.openxmlformats.org/officeDocument/2006/relationships/tags" Target="../tags/tag395.xml"/><Relationship Id="rId31" Type="http://schemas.openxmlformats.org/officeDocument/2006/relationships/tags" Target="../tags/tag394.xml"/><Relationship Id="rId30" Type="http://schemas.openxmlformats.org/officeDocument/2006/relationships/tags" Target="../tags/tag393.xml"/><Relationship Id="rId3" Type="http://schemas.openxmlformats.org/officeDocument/2006/relationships/tags" Target="../tags/tag366.xml"/><Relationship Id="rId29" Type="http://schemas.openxmlformats.org/officeDocument/2006/relationships/tags" Target="../tags/tag392.xml"/><Relationship Id="rId28" Type="http://schemas.openxmlformats.org/officeDocument/2006/relationships/tags" Target="../tags/tag391.xml"/><Relationship Id="rId27" Type="http://schemas.openxmlformats.org/officeDocument/2006/relationships/tags" Target="../tags/tag390.xml"/><Relationship Id="rId26" Type="http://schemas.openxmlformats.org/officeDocument/2006/relationships/tags" Target="../tags/tag389.xml"/><Relationship Id="rId25" Type="http://schemas.openxmlformats.org/officeDocument/2006/relationships/tags" Target="../tags/tag388.xml"/><Relationship Id="rId24" Type="http://schemas.openxmlformats.org/officeDocument/2006/relationships/tags" Target="../tags/tag387.xml"/><Relationship Id="rId23" Type="http://schemas.openxmlformats.org/officeDocument/2006/relationships/tags" Target="../tags/tag386.xml"/><Relationship Id="rId22" Type="http://schemas.openxmlformats.org/officeDocument/2006/relationships/tags" Target="../tags/tag385.xml"/><Relationship Id="rId21" Type="http://schemas.openxmlformats.org/officeDocument/2006/relationships/tags" Target="../tags/tag384.xml"/><Relationship Id="rId20" Type="http://schemas.openxmlformats.org/officeDocument/2006/relationships/tags" Target="../tags/tag383.xml"/><Relationship Id="rId2" Type="http://schemas.openxmlformats.org/officeDocument/2006/relationships/tags" Target="../tags/tag365.xml"/><Relationship Id="rId19" Type="http://schemas.openxmlformats.org/officeDocument/2006/relationships/tags" Target="../tags/tag382.xml"/><Relationship Id="rId18" Type="http://schemas.openxmlformats.org/officeDocument/2006/relationships/tags" Target="../tags/tag381.xml"/><Relationship Id="rId17" Type="http://schemas.openxmlformats.org/officeDocument/2006/relationships/tags" Target="../tags/tag380.xml"/><Relationship Id="rId16" Type="http://schemas.openxmlformats.org/officeDocument/2006/relationships/tags" Target="../tags/tag379.xml"/><Relationship Id="rId15" Type="http://schemas.openxmlformats.org/officeDocument/2006/relationships/tags" Target="../tags/tag378.xml"/><Relationship Id="rId14" Type="http://schemas.openxmlformats.org/officeDocument/2006/relationships/tags" Target="../tags/tag377.xml"/><Relationship Id="rId13" Type="http://schemas.openxmlformats.org/officeDocument/2006/relationships/tags" Target="../tags/tag376.xml"/><Relationship Id="rId12" Type="http://schemas.openxmlformats.org/officeDocument/2006/relationships/tags" Target="../tags/tag375.xml"/><Relationship Id="rId11" Type="http://schemas.openxmlformats.org/officeDocument/2006/relationships/tags" Target="../tags/tag374.xml"/><Relationship Id="rId10" Type="http://schemas.openxmlformats.org/officeDocument/2006/relationships/tags" Target="../tags/tag373.xml"/><Relationship Id="rId1" Type="http://schemas.openxmlformats.org/officeDocument/2006/relationships/tags" Target="../tags/tag364.xml"/></Relationships>
</file>

<file path=ppt/slides/_rels/slide9.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tags" Target="../tags/tag449.xml"/><Relationship Id="rId7" Type="http://schemas.openxmlformats.org/officeDocument/2006/relationships/tags" Target="../tags/tag448.xml"/><Relationship Id="rId6" Type="http://schemas.openxmlformats.org/officeDocument/2006/relationships/tags" Target="../tags/tag447.xml"/><Relationship Id="rId50" Type="http://schemas.openxmlformats.org/officeDocument/2006/relationships/notesSlide" Target="../notesSlides/notesSlide7.xml"/><Relationship Id="rId5" Type="http://schemas.openxmlformats.org/officeDocument/2006/relationships/tags" Target="../tags/tag446.xml"/><Relationship Id="rId49" Type="http://schemas.openxmlformats.org/officeDocument/2006/relationships/slideLayout" Target="../slideLayouts/slideLayout1.xml"/><Relationship Id="rId48" Type="http://schemas.openxmlformats.org/officeDocument/2006/relationships/tags" Target="../tags/tag489.xml"/><Relationship Id="rId47" Type="http://schemas.openxmlformats.org/officeDocument/2006/relationships/tags" Target="../tags/tag488.xml"/><Relationship Id="rId46" Type="http://schemas.openxmlformats.org/officeDocument/2006/relationships/tags" Target="../tags/tag487.xml"/><Relationship Id="rId45" Type="http://schemas.openxmlformats.org/officeDocument/2006/relationships/tags" Target="../tags/tag486.xml"/><Relationship Id="rId44" Type="http://schemas.openxmlformats.org/officeDocument/2006/relationships/tags" Target="../tags/tag485.xml"/><Relationship Id="rId43" Type="http://schemas.openxmlformats.org/officeDocument/2006/relationships/tags" Target="../tags/tag484.xml"/><Relationship Id="rId42" Type="http://schemas.openxmlformats.org/officeDocument/2006/relationships/tags" Target="../tags/tag483.xml"/><Relationship Id="rId41" Type="http://schemas.openxmlformats.org/officeDocument/2006/relationships/tags" Target="../tags/tag482.xml"/><Relationship Id="rId40" Type="http://schemas.openxmlformats.org/officeDocument/2006/relationships/tags" Target="../tags/tag481.xml"/><Relationship Id="rId4" Type="http://schemas.openxmlformats.org/officeDocument/2006/relationships/tags" Target="../tags/tag445.xml"/><Relationship Id="rId39" Type="http://schemas.openxmlformats.org/officeDocument/2006/relationships/tags" Target="../tags/tag480.xml"/><Relationship Id="rId38" Type="http://schemas.openxmlformats.org/officeDocument/2006/relationships/tags" Target="../tags/tag479.xml"/><Relationship Id="rId37" Type="http://schemas.openxmlformats.org/officeDocument/2006/relationships/tags" Target="../tags/tag478.xml"/><Relationship Id="rId36" Type="http://schemas.openxmlformats.org/officeDocument/2006/relationships/tags" Target="../tags/tag477.xml"/><Relationship Id="rId35" Type="http://schemas.openxmlformats.org/officeDocument/2006/relationships/tags" Target="../tags/tag476.xml"/><Relationship Id="rId34" Type="http://schemas.openxmlformats.org/officeDocument/2006/relationships/tags" Target="../tags/tag475.xml"/><Relationship Id="rId33" Type="http://schemas.openxmlformats.org/officeDocument/2006/relationships/tags" Target="../tags/tag474.xml"/><Relationship Id="rId32" Type="http://schemas.openxmlformats.org/officeDocument/2006/relationships/tags" Target="../tags/tag473.xml"/><Relationship Id="rId31" Type="http://schemas.openxmlformats.org/officeDocument/2006/relationships/tags" Target="../tags/tag472.xml"/><Relationship Id="rId30" Type="http://schemas.openxmlformats.org/officeDocument/2006/relationships/tags" Target="../tags/tag471.xml"/><Relationship Id="rId3" Type="http://schemas.openxmlformats.org/officeDocument/2006/relationships/tags" Target="../tags/tag444.xml"/><Relationship Id="rId29" Type="http://schemas.openxmlformats.org/officeDocument/2006/relationships/tags" Target="../tags/tag470.xml"/><Relationship Id="rId28" Type="http://schemas.openxmlformats.org/officeDocument/2006/relationships/tags" Target="../tags/tag469.xml"/><Relationship Id="rId27" Type="http://schemas.openxmlformats.org/officeDocument/2006/relationships/tags" Target="../tags/tag468.xml"/><Relationship Id="rId26" Type="http://schemas.openxmlformats.org/officeDocument/2006/relationships/tags" Target="../tags/tag467.xml"/><Relationship Id="rId25" Type="http://schemas.openxmlformats.org/officeDocument/2006/relationships/tags" Target="../tags/tag466.xml"/><Relationship Id="rId24" Type="http://schemas.openxmlformats.org/officeDocument/2006/relationships/tags" Target="../tags/tag465.xml"/><Relationship Id="rId23" Type="http://schemas.openxmlformats.org/officeDocument/2006/relationships/tags" Target="../tags/tag464.xml"/><Relationship Id="rId22" Type="http://schemas.openxmlformats.org/officeDocument/2006/relationships/tags" Target="../tags/tag463.xml"/><Relationship Id="rId21" Type="http://schemas.openxmlformats.org/officeDocument/2006/relationships/tags" Target="../tags/tag462.xml"/><Relationship Id="rId20" Type="http://schemas.openxmlformats.org/officeDocument/2006/relationships/tags" Target="../tags/tag461.xml"/><Relationship Id="rId2" Type="http://schemas.openxmlformats.org/officeDocument/2006/relationships/tags" Target="../tags/tag443.xml"/><Relationship Id="rId19" Type="http://schemas.openxmlformats.org/officeDocument/2006/relationships/tags" Target="../tags/tag460.xml"/><Relationship Id="rId18" Type="http://schemas.openxmlformats.org/officeDocument/2006/relationships/tags" Target="../tags/tag459.xml"/><Relationship Id="rId17" Type="http://schemas.openxmlformats.org/officeDocument/2006/relationships/tags" Target="../tags/tag458.xml"/><Relationship Id="rId16" Type="http://schemas.openxmlformats.org/officeDocument/2006/relationships/tags" Target="../tags/tag457.xml"/><Relationship Id="rId15" Type="http://schemas.openxmlformats.org/officeDocument/2006/relationships/tags" Target="../tags/tag456.xml"/><Relationship Id="rId14" Type="http://schemas.openxmlformats.org/officeDocument/2006/relationships/tags" Target="../tags/tag455.xml"/><Relationship Id="rId13" Type="http://schemas.openxmlformats.org/officeDocument/2006/relationships/tags" Target="../tags/tag454.xml"/><Relationship Id="rId12" Type="http://schemas.openxmlformats.org/officeDocument/2006/relationships/tags" Target="../tags/tag453.xml"/><Relationship Id="rId11" Type="http://schemas.openxmlformats.org/officeDocument/2006/relationships/tags" Target="../tags/tag452.xml"/><Relationship Id="rId10" Type="http://schemas.openxmlformats.org/officeDocument/2006/relationships/tags" Target="../tags/tag451.xml"/><Relationship Id="rId1" Type="http://schemas.openxmlformats.org/officeDocument/2006/relationships/tags" Target="../tags/tag4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noAutofit/>
          </a:bodyPr>
          <a:lstStyle/>
          <a:p>
            <a:pPr algn="ctr"/>
            <a:r>
              <a:rPr lang="en-GB" sz="1400" dirty="0" smtClean="0">
                <a:latin typeface="微软雅黑" panose="020B0503020204020204" charset="-122"/>
                <a:ea typeface="微软雅黑" panose="020B0503020204020204" charset="-122"/>
              </a:rPr>
              <a:t>2024</a:t>
            </a:r>
            <a:r>
              <a:rPr lang="zh-CN" altLang="en-US" sz="1400" dirty="0" smtClean="0">
                <a:latin typeface="微软雅黑" panose="020B0503020204020204" charset="-122"/>
                <a:ea typeface="微软雅黑" panose="020B0503020204020204" charset="-122"/>
              </a:rPr>
              <a:t>年</a:t>
            </a:r>
            <a:r>
              <a:rPr lang="en-US" sz="1400" dirty="0" smtClean="0">
                <a:latin typeface="微软雅黑" panose="020B0503020204020204" charset="-122"/>
                <a:ea typeface="微软雅黑" panose="020B0503020204020204" charset="-122"/>
              </a:rPr>
              <a:t>8</a:t>
            </a:r>
            <a:r>
              <a:rPr lang="zh-CN" altLang="en-US" sz="1400" dirty="0" smtClean="0">
                <a:latin typeface="微软雅黑" panose="020B0503020204020204" charset="-122"/>
                <a:ea typeface="微软雅黑" panose="020B0503020204020204" charset="-122"/>
              </a:rPr>
              <a:t>月</a:t>
            </a:r>
            <a:endParaRPr lang="zh-CN" altLang="en-US" sz="1400" dirty="0" smtClean="0">
              <a:latin typeface="微软雅黑" panose="020B0503020204020204" charset="-122"/>
              <a:ea typeface="微软雅黑" panose="020B0503020204020204" charset="-122"/>
            </a:endParaRPr>
          </a:p>
        </p:txBody>
      </p:sp>
      <p:sp>
        <p:nvSpPr>
          <p:cNvPr id="6" name="Title 2"/>
          <p:cNvSpPr>
            <a:spLocks noGrp="1"/>
          </p:cNvSpPr>
          <p:nvPr>
            <p:ph type="title"/>
          </p:nvPr>
        </p:nvSpPr>
        <p:spPr>
          <a:xfrm>
            <a:off x="778839" y="3092767"/>
            <a:ext cx="8631948" cy="727163"/>
          </a:xfrm>
          <a:prstGeom prst="rect">
            <a:avLst/>
          </a:prstGeom>
        </p:spPr>
        <p:txBody>
          <a:bodyPr>
            <a:normAutofit fontScale="90000"/>
          </a:bodyPr>
          <a:lstStyle/>
          <a:p>
            <a:pPr algn="ctr"/>
            <a:r>
              <a:rPr lang="zh-CN" altLang="en-US" sz="4265" dirty="0" smtClean="0">
                <a:latin typeface="方正小标宋简体" panose="03000509000000000000" pitchFamily="65" charset="-122"/>
                <a:ea typeface="方正小标宋简体" panose="03000509000000000000" pitchFamily="65" charset="-122"/>
              </a:rPr>
              <a:t>产品业务系统开发平台建设指南项目</a:t>
            </a:r>
            <a:br>
              <a:rPr lang="zh-CN" altLang="en-US" sz="4265" dirty="0" smtClean="0">
                <a:latin typeface="方正小标宋简体" panose="03000509000000000000" pitchFamily="65" charset="-122"/>
                <a:ea typeface="方正小标宋简体" panose="03000509000000000000" pitchFamily="65" charset="-122"/>
              </a:rPr>
            </a:br>
            <a:r>
              <a:rPr lang="zh-CN" altLang="en-US" sz="4265" dirty="0" smtClean="0">
                <a:latin typeface="方正小标宋简体" panose="03000509000000000000" pitchFamily="65" charset="-122"/>
                <a:ea typeface="方正小标宋简体" panose="03000509000000000000" pitchFamily="65" charset="-122"/>
              </a:rPr>
              <a:t>系统调研汇报</a:t>
            </a:r>
            <a:br>
              <a:rPr lang="en-US" altLang="zh-CN" sz="4265" dirty="0">
                <a:latin typeface="方正小标宋简体" panose="03000509000000000000" pitchFamily="65" charset="-122"/>
                <a:ea typeface="方正小标宋简体" panose="03000509000000000000" pitchFamily="65" charset="-122"/>
              </a:rPr>
            </a:br>
            <a:endParaRPr lang="en-GB" sz="4265" dirty="0">
              <a:latin typeface="方正小标宋简体" panose="03000509000000000000" pitchFamily="65" charset="-122"/>
              <a:ea typeface="方正小标宋简体" panose="03000509000000000000" pitchFamily="65"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a:t>
            </a:r>
            <a:r>
              <a:rPr lang="zh-CN" altLang="en-US" sz="3600" b="1">
                <a:solidFill>
                  <a:schemeClr val="accent1">
                    <a:lumMod val="50000"/>
                  </a:schemeClr>
                </a:solidFill>
              </a:rPr>
              <a:t>内部数据流向</a:t>
            </a:r>
            <a:r>
              <a:rPr lang="zh-CN" altLang="en-US" sz="3600" b="1">
                <a:solidFill>
                  <a:schemeClr val="accent1">
                    <a:lumMod val="50000"/>
                  </a:schemeClr>
                </a:solidFill>
              </a:rPr>
              <a:t>现状</a:t>
            </a:r>
            <a:endParaRPr lang="zh-CN" altLang="en-US" sz="3600" b="1">
              <a:solidFill>
                <a:schemeClr val="accent1">
                  <a:lumMod val="50000"/>
                </a:schemeClr>
              </a:solidFill>
            </a:endParaRPr>
          </a:p>
        </p:txBody>
      </p:sp>
      <p:grpSp>
        <p:nvGrpSpPr>
          <p:cNvPr id="3" name="组合 2"/>
          <p:cNvGrpSpPr/>
          <p:nvPr/>
        </p:nvGrpSpPr>
        <p:grpSpPr>
          <a:xfrm rot="0">
            <a:off x="772795" y="3613785"/>
            <a:ext cx="2834005" cy="1270635"/>
            <a:chOff x="3632" y="4064"/>
            <a:chExt cx="4463" cy="2001"/>
          </a:xfrm>
        </p:grpSpPr>
        <p:sp>
          <p:nvSpPr>
            <p:cNvPr id="4" name="圆角矩形 3"/>
            <p:cNvSpPr/>
            <p:nvPr/>
          </p:nvSpPr>
          <p:spPr>
            <a:xfrm>
              <a:off x="3632" y="4064"/>
              <a:ext cx="4463" cy="2001"/>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进口商品数据平台</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 name="圆角矩形 5"/>
            <p:cNvSpPr/>
            <p:nvPr/>
          </p:nvSpPr>
          <p:spPr>
            <a:xfrm>
              <a:off x="3900"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 name="圆角矩形 6"/>
            <p:cNvSpPr/>
            <p:nvPr/>
          </p:nvSpPr>
          <p:spPr>
            <a:xfrm>
              <a:off x="5288"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报关数据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 name="圆角矩形 7"/>
            <p:cNvSpPr/>
            <p:nvPr/>
          </p:nvSpPr>
          <p:spPr>
            <a:xfrm>
              <a:off x="6676"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流通数据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 name="圆角矩形 8"/>
            <p:cNvSpPr/>
            <p:nvPr/>
          </p:nvSpPr>
          <p:spPr>
            <a:xfrm>
              <a:off x="3900"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产品质量认证</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0" name="圆角矩形 9"/>
            <p:cNvSpPr/>
            <p:nvPr/>
          </p:nvSpPr>
          <p:spPr>
            <a:xfrm>
              <a:off x="5288"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企业体系认证</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1" name="圆角矩形 10"/>
            <p:cNvSpPr/>
            <p:nvPr/>
          </p:nvSpPr>
          <p:spPr>
            <a:xfrm>
              <a:off x="6674"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资质数据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grpSp>
        <p:nvGrpSpPr>
          <p:cNvPr id="59" name="组合 58"/>
          <p:cNvGrpSpPr/>
          <p:nvPr/>
        </p:nvGrpSpPr>
        <p:grpSpPr>
          <a:xfrm rot="0">
            <a:off x="8761095" y="2113280"/>
            <a:ext cx="2834005" cy="1270635"/>
            <a:chOff x="3507" y="4064"/>
            <a:chExt cx="4463" cy="2001"/>
          </a:xfrm>
        </p:grpSpPr>
        <p:sp>
          <p:nvSpPr>
            <p:cNvPr id="60" name="圆角矩形 59"/>
            <p:cNvSpPr/>
            <p:nvPr/>
          </p:nvSpPr>
          <p:spPr>
            <a:xfrm>
              <a:off x="3507" y="4064"/>
              <a:ext cx="4463" cy="2001"/>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中国食品</a:t>
              </a:r>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a:t>
              </a:r>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安全追溯（易码追溯）</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1" name="圆角矩形 60"/>
            <p:cNvSpPr/>
            <p:nvPr/>
          </p:nvSpPr>
          <p:spPr>
            <a:xfrm>
              <a:off x="3774" y="4683"/>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3" name="圆角矩形 82"/>
            <p:cNvSpPr/>
            <p:nvPr/>
          </p:nvSpPr>
          <p:spPr>
            <a:xfrm>
              <a:off x="5161" y="4683"/>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扫码记录数据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4" name="圆角矩形 83"/>
            <p:cNvSpPr/>
            <p:nvPr/>
          </p:nvSpPr>
          <p:spPr>
            <a:xfrm>
              <a:off x="6548" y="4683"/>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追溯数据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10" name="圆角矩形 109"/>
            <p:cNvSpPr/>
            <p:nvPr/>
          </p:nvSpPr>
          <p:spPr>
            <a:xfrm>
              <a:off x="3774" y="532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销售管理数据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19" name="圆角矩形 118"/>
            <p:cNvSpPr/>
            <p:nvPr/>
          </p:nvSpPr>
          <p:spPr>
            <a:xfrm>
              <a:off x="5161" y="532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供应商数据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20" name="圆角矩形 119"/>
            <p:cNvSpPr/>
            <p:nvPr/>
          </p:nvSpPr>
          <p:spPr>
            <a:xfrm>
              <a:off x="6548" y="532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165" name="圆角矩形 164"/>
          <p:cNvSpPr/>
          <p:nvPr/>
        </p:nvSpPr>
        <p:spPr>
          <a:xfrm>
            <a:off x="8758555" y="3915410"/>
            <a:ext cx="1536065" cy="39878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digital link解析</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平台</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3" name="圆角矩形 72"/>
          <p:cNvSpPr/>
          <p:nvPr/>
        </p:nvSpPr>
        <p:spPr>
          <a:xfrm>
            <a:off x="10141585" y="1363345"/>
            <a:ext cx="121285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GS1泰国/</a:t>
            </a: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德国GIZ</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75" name="直接箭头连接符 74"/>
          <p:cNvCxnSpPr>
            <a:stCxn id="73" idx="2"/>
          </p:cNvCxnSpPr>
          <p:nvPr/>
        </p:nvCxnSpPr>
        <p:spPr>
          <a:xfrm flipH="1">
            <a:off x="10745470" y="1752600"/>
            <a:ext cx="2540" cy="320675"/>
          </a:xfrm>
          <a:prstGeom prst="straightConnector1">
            <a:avLst/>
          </a:prstGeom>
          <a:ln>
            <a:solidFill>
              <a:srgbClr val="FF8D4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79" name="直接箭头连接符 78"/>
          <p:cNvCxnSpPr/>
          <p:nvPr/>
        </p:nvCxnSpPr>
        <p:spPr>
          <a:xfrm flipH="1">
            <a:off x="9246235" y="1767205"/>
            <a:ext cx="5080" cy="327025"/>
          </a:xfrm>
          <a:prstGeom prst="straightConnector1">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grpSp>
        <p:nvGrpSpPr>
          <p:cNvPr id="89" name="组合 88"/>
          <p:cNvGrpSpPr/>
          <p:nvPr/>
        </p:nvGrpSpPr>
        <p:grpSpPr>
          <a:xfrm rot="0">
            <a:off x="760730" y="5306060"/>
            <a:ext cx="2834005" cy="1271270"/>
            <a:chOff x="3632" y="4064"/>
            <a:chExt cx="4463" cy="2002"/>
          </a:xfrm>
        </p:grpSpPr>
        <p:sp>
          <p:nvSpPr>
            <p:cNvPr id="90" name="圆角矩形 89"/>
            <p:cNvSpPr/>
            <p:nvPr/>
          </p:nvSpPr>
          <p:spPr>
            <a:xfrm>
              <a:off x="3632" y="4064"/>
              <a:ext cx="4463" cy="2002"/>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中国编码（</a:t>
              </a:r>
              <a:r>
                <a:rPr kumimoji="0" lang="en-US" altLang="zh-CN"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APP</a:t>
              </a: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1" name="圆角矩形 90"/>
            <p:cNvSpPr/>
            <p:nvPr/>
          </p:nvSpPr>
          <p:spPr>
            <a:xfrm>
              <a:off x="3900"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2" name="圆角矩形 91"/>
            <p:cNvSpPr/>
            <p:nvPr/>
          </p:nvSpPr>
          <p:spPr>
            <a:xfrm>
              <a:off x="5288"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胶片数据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3" name="圆角矩形 92"/>
            <p:cNvSpPr/>
            <p:nvPr/>
          </p:nvSpPr>
          <p:spPr>
            <a:xfrm>
              <a:off x="6676"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4" name="圆角矩形 93"/>
            <p:cNvSpPr/>
            <p:nvPr/>
          </p:nvSpPr>
          <p:spPr>
            <a:xfrm>
              <a:off x="3900"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统计</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5" name="圆角矩形 94"/>
            <p:cNvSpPr/>
            <p:nvPr/>
          </p:nvSpPr>
          <p:spPr>
            <a:xfrm>
              <a:off x="5288"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中心采集</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96" name="圆角矩形 95"/>
            <p:cNvSpPr/>
            <p:nvPr/>
          </p:nvSpPr>
          <p:spPr>
            <a:xfrm>
              <a:off x="6674"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en-US" alt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APP</a:t>
              </a: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监控</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99" name="圆角矩形 98"/>
          <p:cNvSpPr/>
          <p:nvPr/>
        </p:nvSpPr>
        <p:spPr>
          <a:xfrm>
            <a:off x="11155680" y="3673475"/>
            <a:ext cx="422910" cy="881380"/>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政府企业</a:t>
            </a:r>
            <a:endPar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100" name="直接箭头连接符 99"/>
          <p:cNvCxnSpPr>
            <a:stCxn id="165" idx="3"/>
            <a:endCxn id="99" idx="1"/>
          </p:cNvCxnSpPr>
          <p:nvPr/>
        </p:nvCxnSpPr>
        <p:spPr>
          <a:xfrm flipV="1">
            <a:off x="10294620" y="4114165"/>
            <a:ext cx="861060" cy="635"/>
          </a:xfrm>
          <a:prstGeom prst="straightConnector1">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107" name="圆角矩形 106"/>
          <p:cNvSpPr/>
          <p:nvPr/>
        </p:nvSpPr>
        <p:spPr>
          <a:xfrm>
            <a:off x="8761095" y="1363345"/>
            <a:ext cx="975995" cy="38989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b="1" noProof="0" dirty="0">
                <a:ln>
                  <a:noFill/>
                </a:ln>
                <a:solidFill>
                  <a:schemeClr val="tx1"/>
                </a:solidFill>
                <a:effectLst/>
                <a:uLnTx/>
                <a:uFillTx/>
                <a:latin typeface="微软雅黑" panose="020B0503020204020204" charset="-122"/>
                <a:ea typeface="微软雅黑" panose="020B0503020204020204" charset="-122"/>
                <a:sym typeface="+mn-ea"/>
              </a:rPr>
              <a:t>EPCIS1.2/2.0</a:t>
            </a:r>
            <a:endPar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mn-ea"/>
            </a:endParaRPr>
          </a:p>
        </p:txBody>
      </p:sp>
      <p:cxnSp>
        <p:nvCxnSpPr>
          <p:cNvPr id="128" name="直接箭头连接符 127"/>
          <p:cNvCxnSpPr/>
          <p:nvPr/>
        </p:nvCxnSpPr>
        <p:spPr>
          <a:xfrm flipH="1" flipV="1">
            <a:off x="9461500" y="3395345"/>
            <a:ext cx="5715" cy="504190"/>
          </a:xfrm>
          <a:prstGeom prst="straightConnector1">
            <a:avLst/>
          </a:prstGeom>
          <a:ln>
            <a:solidFill>
              <a:schemeClr val="tx1">
                <a:lumMod val="50000"/>
                <a:lumOff val="50000"/>
              </a:schemeClr>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sp>
        <p:nvSpPr>
          <p:cNvPr id="133" name="文本框 132"/>
          <p:cNvSpPr txBox="1"/>
          <p:nvPr/>
        </p:nvSpPr>
        <p:spPr>
          <a:xfrm>
            <a:off x="7999095" y="2525395"/>
            <a:ext cx="762000" cy="125095"/>
          </a:xfrm>
          <a:prstGeom prst="rect">
            <a:avLst/>
          </a:prstGeom>
          <a:noFill/>
        </p:spPr>
        <p:txBody>
          <a:bodyPr wrap="square" rtlCol="0">
            <a:noAutofit/>
          </a:bodyPr>
          <a:p>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134" name="圆角矩形 133"/>
          <p:cNvSpPr/>
          <p:nvPr/>
        </p:nvSpPr>
        <p:spPr>
          <a:xfrm>
            <a:off x="4625340" y="6187440"/>
            <a:ext cx="3202305" cy="38989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sz="1000" b="1" noProof="0" dirty="0">
                <a:ln>
                  <a:noFill/>
                </a:ln>
                <a:solidFill>
                  <a:prstClr val="black"/>
                </a:solidFill>
                <a:effectLst/>
                <a:uLnTx/>
                <a:uFillTx/>
                <a:latin typeface="微软雅黑" panose="020B0503020204020204" charset="-122"/>
                <a:ea typeface="微软雅黑" panose="020B0503020204020204" charset="-122"/>
                <a:sym typeface="+mn-ea"/>
              </a:rPr>
              <a:t>全球主数据标准发布门户</a:t>
            </a:r>
            <a:endParaRPr kumimoji="0" lang="zh-CN" altLang="en-US" sz="10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36" name="文本框 135"/>
          <p:cNvSpPr txBox="1"/>
          <p:nvPr/>
        </p:nvSpPr>
        <p:spPr>
          <a:xfrm>
            <a:off x="3815080" y="2295525"/>
            <a:ext cx="722630"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用户</a:t>
            </a:r>
            <a:r>
              <a:rPr lang="zh-CN" altLang="en-US" sz="900" b="1">
                <a:solidFill>
                  <a:schemeClr val="tx1"/>
                </a:solidFill>
                <a:latin typeface="微软雅黑" panose="020B0503020204020204" charset="-122"/>
                <a:ea typeface="微软雅黑" panose="020B0503020204020204" charset="-122"/>
              </a:rPr>
              <a:t>数据</a:t>
            </a:r>
            <a:endParaRPr lang="zh-CN" altLang="en-US" sz="900" b="1">
              <a:solidFill>
                <a:schemeClr val="tx1"/>
              </a:solidFill>
              <a:latin typeface="微软雅黑" panose="020B0503020204020204" charset="-122"/>
              <a:ea typeface="微软雅黑" panose="020B0503020204020204" charset="-122"/>
            </a:endParaRPr>
          </a:p>
        </p:txBody>
      </p:sp>
      <p:sp>
        <p:nvSpPr>
          <p:cNvPr id="137" name="文本框 136"/>
          <p:cNvSpPr txBox="1"/>
          <p:nvPr/>
        </p:nvSpPr>
        <p:spPr>
          <a:xfrm>
            <a:off x="9436100" y="3491865"/>
            <a:ext cx="777875"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二维码链接</a:t>
            </a:r>
            <a:endParaRPr lang="zh-CN" altLang="en-US" sz="900" b="1">
              <a:solidFill>
                <a:schemeClr val="tx1"/>
              </a:solidFill>
              <a:latin typeface="微软雅黑" panose="020B0503020204020204" charset="-122"/>
              <a:ea typeface="微软雅黑" panose="020B0503020204020204" charset="-122"/>
            </a:endParaRPr>
          </a:p>
        </p:txBody>
      </p:sp>
      <p:cxnSp>
        <p:nvCxnSpPr>
          <p:cNvPr id="12" name="肘形连接符 11"/>
          <p:cNvCxnSpPr/>
          <p:nvPr/>
        </p:nvCxnSpPr>
        <p:spPr>
          <a:xfrm rot="10800000" flipV="1">
            <a:off x="760730" y="2662555"/>
            <a:ext cx="12065" cy="3279140"/>
          </a:xfrm>
          <a:prstGeom prst="bentConnector3">
            <a:avLst>
              <a:gd name="adj1" fmla="val 2073684"/>
            </a:avLst>
          </a:prstGeom>
          <a:ln>
            <a:solidFill>
              <a:schemeClr val="tx1">
                <a:lumMod val="50000"/>
                <a:lumOff val="50000"/>
              </a:schemeClr>
            </a:solidFill>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106045" y="4535170"/>
            <a:ext cx="702945" cy="460375"/>
          </a:xfrm>
          <a:prstGeom prst="rect">
            <a:avLst/>
          </a:prstGeom>
          <a:noFill/>
        </p:spPr>
        <p:txBody>
          <a:bodyPr wrap="square" rtlCol="0">
            <a:noAutofit/>
          </a:bodyPr>
          <a:p>
            <a:r>
              <a:rPr lang="zh-CN" altLang="en-US" sz="900" b="1">
                <a:solidFill>
                  <a:schemeClr val="tx1"/>
                </a:solidFill>
                <a:latin typeface="微软雅黑" panose="020B0503020204020204" charset="-122"/>
                <a:ea typeface="微软雅黑" panose="020B0503020204020204" charset="-122"/>
              </a:rPr>
              <a:t>订单数据</a:t>
            </a:r>
            <a:endParaRPr lang="zh-CN" altLang="en-US" sz="900" b="1">
              <a:solidFill>
                <a:schemeClr val="tx1"/>
              </a:solidFill>
              <a:latin typeface="微软雅黑" panose="020B0503020204020204" charset="-122"/>
              <a:ea typeface="微软雅黑" panose="020B0503020204020204" charset="-122"/>
            </a:endParaRPr>
          </a:p>
          <a:p>
            <a:r>
              <a:rPr lang="zh-CN" altLang="en-US" sz="900" b="1">
                <a:solidFill>
                  <a:schemeClr val="tx1"/>
                </a:solidFill>
                <a:latin typeface="微软雅黑" panose="020B0503020204020204" charset="-122"/>
                <a:ea typeface="微软雅黑" panose="020B0503020204020204" charset="-122"/>
              </a:rPr>
              <a:t>胶片数据</a:t>
            </a:r>
            <a:endParaRPr lang="zh-CN" altLang="en-US" sz="900" b="1">
              <a:solidFill>
                <a:schemeClr val="tx1"/>
              </a:solidFill>
              <a:latin typeface="微软雅黑" panose="020B0503020204020204" charset="-122"/>
              <a:ea typeface="微软雅黑" panose="020B0503020204020204" charset="-122"/>
            </a:endParaRPr>
          </a:p>
        </p:txBody>
      </p:sp>
      <p:sp>
        <p:nvSpPr>
          <p:cNvPr id="15" name="文本框 14"/>
          <p:cNvSpPr txBox="1"/>
          <p:nvPr/>
        </p:nvSpPr>
        <p:spPr>
          <a:xfrm>
            <a:off x="3911600" y="5114290"/>
            <a:ext cx="154305" cy="563245"/>
          </a:xfrm>
          <a:prstGeom prst="rect">
            <a:avLst/>
          </a:prstGeom>
          <a:noFill/>
        </p:spPr>
        <p:txBody>
          <a:bodyPr wrap="square" rtlCol="0">
            <a:noAutofit/>
          </a:bodyPr>
          <a:p>
            <a:pPr algn="r"/>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16" name="文本框 15"/>
          <p:cNvSpPr txBox="1"/>
          <p:nvPr/>
        </p:nvSpPr>
        <p:spPr>
          <a:xfrm>
            <a:off x="2693670" y="3249295"/>
            <a:ext cx="645795" cy="148590"/>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grpSp>
        <p:nvGrpSpPr>
          <p:cNvPr id="41" name="组合 40"/>
          <p:cNvGrpSpPr/>
          <p:nvPr/>
        </p:nvGrpSpPr>
        <p:grpSpPr>
          <a:xfrm rot="0">
            <a:off x="772795" y="2094865"/>
            <a:ext cx="2833370" cy="1134745"/>
            <a:chOff x="3507" y="3530"/>
            <a:chExt cx="4462" cy="1787"/>
          </a:xfrm>
        </p:grpSpPr>
        <p:sp>
          <p:nvSpPr>
            <p:cNvPr id="42" name="圆角矩形 41"/>
            <p:cNvSpPr/>
            <p:nvPr/>
          </p:nvSpPr>
          <p:spPr>
            <a:xfrm>
              <a:off x="3507" y="3530"/>
              <a:ext cx="4462" cy="1787"/>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条码商桥</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51" name="圆角矩形 50"/>
            <p:cNvSpPr/>
            <p:nvPr/>
          </p:nvSpPr>
          <p:spPr>
            <a:xfrm>
              <a:off x="3775"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52" name="圆角矩形 51"/>
            <p:cNvSpPr/>
            <p:nvPr/>
          </p:nvSpPr>
          <p:spPr>
            <a:xfrm>
              <a:off x="5164"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胶片数据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6" name="圆角矩形 75"/>
            <p:cNvSpPr/>
            <p:nvPr/>
          </p:nvSpPr>
          <p:spPr>
            <a:xfrm>
              <a:off x="3775" y="403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7" name="圆角矩形 76"/>
            <p:cNvSpPr/>
            <p:nvPr/>
          </p:nvSpPr>
          <p:spPr>
            <a:xfrm>
              <a:off x="5164" y="403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电子档案数据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78" name="圆角矩形 77"/>
            <p:cNvSpPr/>
            <p:nvPr/>
          </p:nvSpPr>
          <p:spPr>
            <a:xfrm>
              <a:off x="6553" y="403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条码信息数据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43" name="圆角矩形 42"/>
            <p:cNvSpPr/>
            <p:nvPr/>
          </p:nvSpPr>
          <p:spPr>
            <a:xfrm>
              <a:off x="6553"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重点采集数据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sp>
        <p:nvSpPr>
          <p:cNvPr id="5" name="文本框 4"/>
          <p:cNvSpPr txBox="1"/>
          <p:nvPr/>
        </p:nvSpPr>
        <p:spPr>
          <a:xfrm>
            <a:off x="9287510" y="1800860"/>
            <a:ext cx="777875"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数据格式</a:t>
            </a:r>
            <a:endParaRPr lang="zh-CN" altLang="en-US" sz="900" b="1">
              <a:solidFill>
                <a:schemeClr val="tx1"/>
              </a:solidFill>
              <a:latin typeface="微软雅黑" panose="020B0503020204020204" charset="-122"/>
              <a:ea typeface="微软雅黑" panose="020B0503020204020204" charset="-122"/>
            </a:endParaRPr>
          </a:p>
        </p:txBody>
      </p:sp>
      <p:sp>
        <p:nvSpPr>
          <p:cNvPr id="19" name="文本框 18"/>
          <p:cNvSpPr txBox="1"/>
          <p:nvPr/>
        </p:nvSpPr>
        <p:spPr>
          <a:xfrm>
            <a:off x="10687685" y="1800860"/>
            <a:ext cx="894080"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产品属性数据</a:t>
            </a:r>
            <a:endParaRPr lang="zh-CN" altLang="en-US" sz="900" b="1">
              <a:solidFill>
                <a:schemeClr val="tx1"/>
              </a:solidFill>
              <a:latin typeface="微软雅黑" panose="020B0503020204020204" charset="-122"/>
              <a:ea typeface="微软雅黑" panose="020B0503020204020204" charset="-122"/>
            </a:endParaRPr>
          </a:p>
        </p:txBody>
      </p:sp>
      <p:sp>
        <p:nvSpPr>
          <p:cNvPr id="20" name="文本框 19"/>
          <p:cNvSpPr txBox="1"/>
          <p:nvPr/>
        </p:nvSpPr>
        <p:spPr>
          <a:xfrm>
            <a:off x="10294620" y="3841115"/>
            <a:ext cx="894080"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产品</a:t>
            </a:r>
            <a:r>
              <a:rPr lang="zh-CN" altLang="en-US" sz="900" b="1">
                <a:solidFill>
                  <a:schemeClr val="tx1"/>
                </a:solidFill>
                <a:latin typeface="微软雅黑" panose="020B0503020204020204" charset="-122"/>
                <a:ea typeface="微软雅黑" panose="020B0503020204020204" charset="-122"/>
              </a:rPr>
              <a:t>链接数据</a:t>
            </a:r>
            <a:endParaRPr lang="zh-CN" altLang="en-US" sz="900" b="1">
              <a:solidFill>
                <a:schemeClr val="tx1"/>
              </a:solidFill>
              <a:latin typeface="微软雅黑" panose="020B0503020204020204" charset="-122"/>
              <a:ea typeface="微软雅黑" panose="020B0503020204020204" charset="-122"/>
            </a:endParaRPr>
          </a:p>
        </p:txBody>
      </p:sp>
      <p:grpSp>
        <p:nvGrpSpPr>
          <p:cNvPr id="22" name="组合 21"/>
          <p:cNvGrpSpPr/>
          <p:nvPr/>
        </p:nvGrpSpPr>
        <p:grpSpPr>
          <a:xfrm rot="0">
            <a:off x="8761095" y="4738370"/>
            <a:ext cx="2834005" cy="1105535"/>
            <a:chOff x="3507" y="4034"/>
            <a:chExt cx="4463" cy="1741"/>
          </a:xfrm>
        </p:grpSpPr>
        <p:sp>
          <p:nvSpPr>
            <p:cNvPr id="23" name="圆角矩形 22"/>
            <p:cNvSpPr/>
            <p:nvPr/>
          </p:nvSpPr>
          <p:spPr>
            <a:xfrm>
              <a:off x="3507" y="4034"/>
              <a:ext cx="4463" cy="1741"/>
            </a:xfrm>
            <a:prstGeom prst="roundRect">
              <a:avLst>
                <a:gd name="adj" fmla="val 6150"/>
              </a:avLst>
            </a:prstGeom>
            <a:solidFill>
              <a:schemeClr val="bg1">
                <a:alpha val="94000"/>
              </a:schemeClr>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GDSN</a:t>
              </a:r>
              <a:r>
                <a:rPr lang="en-US" altLang="zh-CN" sz="1200" b="1" noProof="0" dirty="0">
                  <a:ln>
                    <a:noFill/>
                  </a:ln>
                  <a:solidFill>
                    <a:schemeClr val="tx1"/>
                  </a:solidFill>
                  <a:effectLst/>
                  <a:uLnTx/>
                  <a:uFillTx/>
                  <a:latin typeface="微软雅黑" panose="020B0503020204020204" charset="-122"/>
                  <a:ea typeface="微软雅黑" panose="020B0503020204020204" charset="-122"/>
                  <a:sym typeface="+mn-ea"/>
                </a:rPr>
                <a:t>全球数据池</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32" name="圆角矩形 31"/>
            <p:cNvSpPr/>
            <p:nvPr/>
          </p:nvSpPr>
          <p:spPr>
            <a:xfrm>
              <a:off x="3775"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a:t>
              </a: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3" name="圆角矩形 32"/>
            <p:cNvSpPr/>
            <p:nvPr/>
          </p:nvSpPr>
          <p:spPr>
            <a:xfrm>
              <a:off x="5164"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用户数据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4" name="圆角矩形 33"/>
            <p:cNvSpPr/>
            <p:nvPr/>
          </p:nvSpPr>
          <p:spPr>
            <a:xfrm>
              <a:off x="6553"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企业信息</a:t>
              </a: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7" name="圆角矩形 66"/>
            <p:cNvSpPr/>
            <p:nvPr/>
          </p:nvSpPr>
          <p:spPr>
            <a:xfrm>
              <a:off x="3776" y="521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同步状态</a:t>
              </a: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2" name="圆角矩形 71"/>
            <p:cNvSpPr/>
            <p:nvPr/>
          </p:nvSpPr>
          <p:spPr>
            <a:xfrm>
              <a:off x="5165" y="521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国际</a:t>
              </a:r>
              <a:r>
                <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4" name="圆角矩形 73"/>
            <p:cNvSpPr/>
            <p:nvPr/>
          </p:nvSpPr>
          <p:spPr>
            <a:xfrm>
              <a:off x="6554" y="521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a:t>
              </a:r>
              <a:endParaRPr kumimoji="1" lang="zh-CN" altLang="en-US" sz="1000" b="0"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35" name="圆角矩形 34"/>
          <p:cNvSpPr/>
          <p:nvPr/>
        </p:nvSpPr>
        <p:spPr>
          <a:xfrm>
            <a:off x="8761095" y="6187440"/>
            <a:ext cx="2834005" cy="389890"/>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京东、中国药检</a:t>
            </a:r>
            <a:endParaRPr kumimoji="0" lang="zh-CN" altLang="en-US" sz="1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cxnSp>
        <p:nvCxnSpPr>
          <p:cNvPr id="56" name="直接箭头连接符 55"/>
          <p:cNvCxnSpPr>
            <a:endCxn id="35" idx="0"/>
          </p:cNvCxnSpPr>
          <p:nvPr/>
        </p:nvCxnSpPr>
        <p:spPr>
          <a:xfrm>
            <a:off x="10178415" y="5843905"/>
            <a:ext cx="0" cy="343535"/>
          </a:xfrm>
          <a:prstGeom prst="straightConnector1">
            <a:avLst/>
          </a:prstGeom>
          <a:ln>
            <a:solidFill>
              <a:srgbClr val="FF8D41"/>
            </a:solidFill>
            <a:tailEnd type="arrow"/>
          </a:ln>
        </p:spPr>
        <p:style>
          <a:lnRef idx="2">
            <a:schemeClr val="accent1"/>
          </a:lnRef>
          <a:fillRef idx="0">
            <a:srgbClr val="FFFFFF"/>
          </a:fillRef>
          <a:effectRef idx="0">
            <a:srgbClr val="FFFFFF"/>
          </a:effectRef>
          <a:fontRef idx="minor">
            <a:schemeClr val="tx1"/>
          </a:fontRef>
        </p:style>
      </p:cxnSp>
      <p:sp>
        <p:nvSpPr>
          <p:cNvPr id="82" name="文本框 81"/>
          <p:cNvSpPr txBox="1"/>
          <p:nvPr/>
        </p:nvSpPr>
        <p:spPr>
          <a:xfrm>
            <a:off x="10213975" y="5909945"/>
            <a:ext cx="645160" cy="144780"/>
          </a:xfrm>
          <a:prstGeom prst="rect">
            <a:avLst/>
          </a:prstGeom>
          <a:noFill/>
        </p:spPr>
        <p:txBody>
          <a:bodyPr wrap="square" rtlCol="0">
            <a:noAutofit/>
          </a:bodyPr>
          <a:p>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25" name="圆角矩形 24"/>
          <p:cNvSpPr/>
          <p:nvPr/>
        </p:nvSpPr>
        <p:spPr>
          <a:xfrm>
            <a:off x="4625340" y="2178685"/>
            <a:ext cx="3202305" cy="2070100"/>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中国商品信息服务平台</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6" name="圆角矩形 25"/>
          <p:cNvSpPr/>
          <p:nvPr/>
        </p:nvSpPr>
        <p:spPr>
          <a:xfrm>
            <a:off x="4695190" y="2675890"/>
            <a:ext cx="972000" cy="324000"/>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7" name="圆角矩形 26"/>
          <p:cNvSpPr/>
          <p:nvPr/>
        </p:nvSpPr>
        <p:spPr>
          <a:xfrm>
            <a:off x="5735770" y="2675890"/>
            <a:ext cx="971550" cy="324000"/>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用户</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注册</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8" name="圆角矩形 27"/>
          <p:cNvSpPr/>
          <p:nvPr/>
        </p:nvSpPr>
        <p:spPr>
          <a:xfrm>
            <a:off x="6775900" y="267589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企业信息</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9" name="圆角矩形 28"/>
          <p:cNvSpPr/>
          <p:nvPr/>
        </p:nvSpPr>
        <p:spPr>
          <a:xfrm>
            <a:off x="4695190" y="3204210"/>
            <a:ext cx="97200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产品属性</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1" name="圆角矩形 30"/>
          <p:cNvSpPr/>
          <p:nvPr/>
        </p:nvSpPr>
        <p:spPr>
          <a:xfrm>
            <a:off x="5735770" y="320421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订单数据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38" name="圆角矩形 137"/>
          <p:cNvSpPr/>
          <p:nvPr/>
        </p:nvSpPr>
        <p:spPr>
          <a:xfrm>
            <a:off x="6775900" y="320421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支付数据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4" name="圆角矩形 63"/>
          <p:cNvSpPr/>
          <p:nvPr/>
        </p:nvSpPr>
        <p:spPr>
          <a:xfrm>
            <a:off x="4695190" y="3741420"/>
            <a:ext cx="97200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产品审核</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5" name="圆角矩形 64"/>
          <p:cNvSpPr/>
          <p:nvPr/>
        </p:nvSpPr>
        <p:spPr>
          <a:xfrm>
            <a:off x="5735770" y="374142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咨询数据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66" name="圆角矩形 65"/>
          <p:cNvSpPr/>
          <p:nvPr/>
        </p:nvSpPr>
        <p:spPr>
          <a:xfrm>
            <a:off x="6775900" y="3741420"/>
            <a:ext cx="971550" cy="32400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访问</a:t>
            </a: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日志</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cxnSp>
        <p:nvCxnSpPr>
          <p:cNvPr id="123" name="肘形连接符 122"/>
          <p:cNvCxnSpPr>
            <a:stCxn id="4" idx="3"/>
            <a:endCxn id="29" idx="1"/>
          </p:cNvCxnSpPr>
          <p:nvPr/>
        </p:nvCxnSpPr>
        <p:spPr>
          <a:xfrm flipV="1">
            <a:off x="3606800" y="3366135"/>
            <a:ext cx="1088390" cy="883285"/>
          </a:xfrm>
          <a:prstGeom prst="bentConnector3">
            <a:avLst>
              <a:gd name="adj1" fmla="val 50000"/>
            </a:avLst>
          </a:prstGeom>
          <a:ln>
            <a:headEnd type="triangle" w="med" len="med"/>
            <a:tailEnd type="none"/>
          </a:ln>
        </p:spPr>
        <p:style>
          <a:lnRef idx="2">
            <a:schemeClr val="accent1"/>
          </a:lnRef>
          <a:fillRef idx="0">
            <a:srgbClr val="FFFFFF"/>
          </a:fillRef>
          <a:effectRef idx="0">
            <a:srgbClr val="FFFFFF"/>
          </a:effectRef>
          <a:fontRef idx="minor">
            <a:schemeClr val="tx1"/>
          </a:fontRef>
        </p:style>
      </p:cxnSp>
      <p:grpSp>
        <p:nvGrpSpPr>
          <p:cNvPr id="131" name="组合 130"/>
          <p:cNvGrpSpPr/>
          <p:nvPr/>
        </p:nvGrpSpPr>
        <p:grpSpPr>
          <a:xfrm rot="0">
            <a:off x="4625340" y="4884420"/>
            <a:ext cx="3202940" cy="1048385"/>
            <a:chOff x="3507" y="4052"/>
            <a:chExt cx="4462" cy="2013"/>
          </a:xfrm>
        </p:grpSpPr>
        <p:sp>
          <p:nvSpPr>
            <p:cNvPr id="139" name="圆角矩形 138"/>
            <p:cNvSpPr/>
            <p:nvPr/>
          </p:nvSpPr>
          <p:spPr>
            <a:xfrm>
              <a:off x="3507" y="4052"/>
              <a:ext cx="4462" cy="2013"/>
            </a:xfrm>
            <a:prstGeom prst="roundRect">
              <a:avLst>
                <a:gd name="adj" fmla="val 6150"/>
              </a:avLst>
            </a:prstGeom>
            <a:solidFill>
              <a:schemeClr val="bg1"/>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商品二维码（条码微站）</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40" name="圆角矩形 139"/>
            <p:cNvSpPr/>
            <p:nvPr/>
          </p:nvSpPr>
          <p:spPr>
            <a:xfrm>
              <a:off x="3774" y="4626"/>
              <a:ext cx="1201" cy="452"/>
            </a:xfrm>
            <a:prstGeom prst="roundRect">
              <a:avLst>
                <a:gd name="adj" fmla="val 10401"/>
              </a:avLst>
            </a:prstGeom>
            <a:solidFill>
              <a:schemeClr val="accent1"/>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产品数据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41" name="圆角矩形 140"/>
            <p:cNvSpPr/>
            <p:nvPr/>
          </p:nvSpPr>
          <p:spPr>
            <a:xfrm>
              <a:off x="5161"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二维码</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42" name="圆角矩形 141"/>
            <p:cNvSpPr/>
            <p:nvPr/>
          </p:nvSpPr>
          <p:spPr>
            <a:xfrm>
              <a:off x="3774"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证照数据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3" name="圆角矩形 12"/>
            <p:cNvSpPr/>
            <p:nvPr/>
          </p:nvSpPr>
          <p:spPr>
            <a:xfrm>
              <a:off x="6549" y="4626"/>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扫码</a:t>
              </a:r>
              <a:r>
                <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0" name="圆角矩形 29"/>
            <p:cNvSpPr/>
            <p:nvPr/>
          </p:nvSpPr>
          <p:spPr>
            <a:xfrm>
              <a:off x="5161"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统计分析</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38" name="圆角矩形 37"/>
            <p:cNvSpPr/>
            <p:nvPr/>
          </p:nvSpPr>
          <p:spPr>
            <a:xfrm>
              <a:off x="6549" y="5401"/>
              <a:ext cx="1201" cy="452"/>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防伪码</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rPr>
                <a:t>数据</a:t>
              </a:r>
              <a:endParaRPr kumimoji="1" lang="zh-CN" altLang="en-US" sz="1000"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grpSp>
      <p:cxnSp>
        <p:nvCxnSpPr>
          <p:cNvPr id="143" name="直接箭头连接符 142"/>
          <p:cNvCxnSpPr/>
          <p:nvPr/>
        </p:nvCxnSpPr>
        <p:spPr>
          <a:xfrm flipH="1">
            <a:off x="5969000" y="4266565"/>
            <a:ext cx="635" cy="575945"/>
          </a:xfrm>
          <a:prstGeom prst="straightConnector1">
            <a:avLst/>
          </a:prstGeom>
          <a:ln>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48" name="直接箭头连接符 147"/>
          <p:cNvCxnSpPr/>
          <p:nvPr/>
        </p:nvCxnSpPr>
        <p:spPr>
          <a:xfrm>
            <a:off x="3604895" y="2557145"/>
            <a:ext cx="995045" cy="0"/>
          </a:xfrm>
          <a:prstGeom prst="straightConnector1">
            <a:avLst/>
          </a:prstGeom>
          <a:ln>
            <a:headEnd type="triangle" w="med" len="med"/>
            <a:tailEnd type="none"/>
          </a:ln>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nvCxnSpPr>
        <p:spPr>
          <a:xfrm flipV="1">
            <a:off x="7828280" y="2748915"/>
            <a:ext cx="932815" cy="5080"/>
          </a:xfrm>
          <a:prstGeom prst="straightConnector1">
            <a:avLst/>
          </a:prstGeom>
          <a:ln>
            <a:solidFill>
              <a:schemeClr val="accent2"/>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46" name="圆角矩形 45"/>
          <p:cNvSpPr/>
          <p:nvPr/>
        </p:nvSpPr>
        <p:spPr>
          <a:xfrm>
            <a:off x="4710430" y="1363980"/>
            <a:ext cx="84963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微信共享</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7" name="圆角矩形 46"/>
          <p:cNvSpPr/>
          <p:nvPr/>
        </p:nvSpPr>
        <p:spPr>
          <a:xfrm>
            <a:off x="6703060" y="1363345"/>
            <a:ext cx="84963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百度共享</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8" name="圆角矩形 47"/>
          <p:cNvSpPr/>
          <p:nvPr/>
        </p:nvSpPr>
        <p:spPr>
          <a:xfrm>
            <a:off x="5697855" y="1363345"/>
            <a:ext cx="849630" cy="389255"/>
          </a:xfrm>
          <a:prstGeom prst="roundRect">
            <a:avLst>
              <a:gd name="adj" fmla="val 6150"/>
            </a:avLst>
          </a:prstGeom>
          <a:noFill/>
          <a:ln w="12700" cmpd="sng">
            <a:solidFill>
              <a:schemeClr val="accent1">
                <a:shade val="50000"/>
              </a:schemeClr>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altLang="en-US" sz="1000" noProof="0" dirty="0">
                <a:ln>
                  <a:noFill/>
                </a:ln>
                <a:solidFill>
                  <a:schemeClr val="tx1"/>
                </a:solidFill>
                <a:effectLst/>
                <a:uLnTx/>
                <a:uFillTx/>
                <a:latin typeface="微软雅黑" panose="020B0503020204020204" charset="-122"/>
                <a:ea typeface="微软雅黑" panose="020B0503020204020204" charset="-122"/>
                <a:sym typeface="+mn-ea"/>
              </a:rPr>
              <a:t>京东共享</a:t>
            </a:r>
            <a:endParaRPr lang="en-US" altLang="zh-CN" sz="1000" noProof="0" dirty="0">
              <a:ln>
                <a:noFill/>
              </a:ln>
              <a:solidFill>
                <a:schemeClr val="tx1"/>
              </a:solidFill>
              <a:effectLst/>
              <a:uLnTx/>
              <a:uFillTx/>
              <a:latin typeface="微软雅黑" panose="020B0503020204020204" charset="-122"/>
              <a:ea typeface="微软雅黑" panose="020B0503020204020204" charset="-122"/>
              <a:sym typeface="+mn-ea"/>
            </a:endParaRPr>
          </a:p>
        </p:txBody>
      </p:sp>
      <p:cxnSp>
        <p:nvCxnSpPr>
          <p:cNvPr id="49" name="直接箭头连接符 48"/>
          <p:cNvCxnSpPr/>
          <p:nvPr/>
        </p:nvCxnSpPr>
        <p:spPr>
          <a:xfrm flipH="1">
            <a:off x="5130800" y="1753235"/>
            <a:ext cx="4445" cy="414020"/>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nvCxnSpPr>
        <p:spPr>
          <a:xfrm flipH="1">
            <a:off x="6150610" y="1752600"/>
            <a:ext cx="4445" cy="414020"/>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H="1">
            <a:off x="7125335" y="1767205"/>
            <a:ext cx="4445" cy="414020"/>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sp>
        <p:nvSpPr>
          <p:cNvPr id="54" name="文本框 53"/>
          <p:cNvSpPr txBox="1"/>
          <p:nvPr/>
        </p:nvSpPr>
        <p:spPr>
          <a:xfrm>
            <a:off x="5065395" y="1886585"/>
            <a:ext cx="690245" cy="205740"/>
          </a:xfrm>
          <a:prstGeom prst="rect">
            <a:avLst/>
          </a:prstGeom>
          <a:noFill/>
        </p:spPr>
        <p:txBody>
          <a:bodyPr wrap="square" rtlCol="0">
            <a:noAutofit/>
          </a:bodyPr>
          <a:p>
            <a:pPr algn="l"/>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80" name="文本框 79"/>
          <p:cNvSpPr txBox="1"/>
          <p:nvPr/>
        </p:nvSpPr>
        <p:spPr>
          <a:xfrm>
            <a:off x="6093460" y="1886585"/>
            <a:ext cx="690245" cy="205740"/>
          </a:xfrm>
          <a:prstGeom prst="rect">
            <a:avLst/>
          </a:prstGeom>
          <a:noFill/>
        </p:spPr>
        <p:txBody>
          <a:bodyPr wrap="square" rtlCol="0">
            <a:noAutofit/>
          </a:bodyPr>
          <a:p>
            <a:pPr algn="l"/>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81" name="文本框 80"/>
          <p:cNvSpPr txBox="1"/>
          <p:nvPr/>
        </p:nvSpPr>
        <p:spPr>
          <a:xfrm>
            <a:off x="7063740" y="1891665"/>
            <a:ext cx="690245" cy="205740"/>
          </a:xfrm>
          <a:prstGeom prst="rect">
            <a:avLst/>
          </a:prstGeom>
          <a:noFill/>
        </p:spPr>
        <p:txBody>
          <a:bodyPr wrap="square" rtlCol="0">
            <a:noAutofit/>
          </a:bodyPr>
          <a:p>
            <a:pPr algn="l"/>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86" name="文本框 85"/>
          <p:cNvSpPr txBox="1"/>
          <p:nvPr/>
        </p:nvSpPr>
        <p:spPr>
          <a:xfrm>
            <a:off x="3796030" y="2802890"/>
            <a:ext cx="777875" cy="22987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45" name="文本框 44"/>
          <p:cNvSpPr txBox="1"/>
          <p:nvPr>
            <p:custDataLst>
              <p:tags r:id="rId2"/>
            </p:custDataLst>
          </p:nvPr>
        </p:nvSpPr>
        <p:spPr>
          <a:xfrm>
            <a:off x="4126230" y="3491865"/>
            <a:ext cx="201295" cy="64516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用户数据</a:t>
            </a:r>
            <a:endParaRPr lang="zh-CN" altLang="en-US" sz="900" b="1">
              <a:solidFill>
                <a:schemeClr val="tx1"/>
              </a:solidFill>
              <a:latin typeface="微软雅黑" panose="020B0503020204020204" charset="-122"/>
              <a:ea typeface="微软雅黑" panose="020B0503020204020204" charset="-122"/>
            </a:endParaRPr>
          </a:p>
        </p:txBody>
      </p:sp>
      <p:sp>
        <p:nvSpPr>
          <p:cNvPr id="55" name="文本框 54"/>
          <p:cNvSpPr txBox="1"/>
          <p:nvPr>
            <p:custDataLst>
              <p:tags r:id="rId3"/>
            </p:custDataLst>
          </p:nvPr>
        </p:nvSpPr>
        <p:spPr>
          <a:xfrm>
            <a:off x="7987030" y="3011170"/>
            <a:ext cx="826135" cy="166370"/>
          </a:xfrm>
          <a:prstGeom prst="rect">
            <a:avLst/>
          </a:prstGeom>
          <a:noFill/>
        </p:spPr>
        <p:txBody>
          <a:bodyPr wrap="square" rtlCol="0">
            <a:noAutofit/>
          </a:bodyPr>
          <a:p>
            <a:r>
              <a:rPr lang="zh-CN" altLang="en-US" sz="900" b="1">
                <a:solidFill>
                  <a:schemeClr val="tx1"/>
                </a:solidFill>
                <a:latin typeface="微软雅黑" panose="020B0503020204020204" charset="-122"/>
                <a:ea typeface="微软雅黑" panose="020B0503020204020204" charset="-122"/>
              </a:rPr>
              <a:t>用户数</a:t>
            </a:r>
            <a:r>
              <a:rPr lang="zh-CN" altLang="en-US" sz="900" b="1">
                <a:solidFill>
                  <a:schemeClr val="tx1"/>
                </a:solidFill>
                <a:latin typeface="微软雅黑" panose="020B0503020204020204" charset="-122"/>
                <a:ea typeface="微软雅黑" panose="020B0503020204020204" charset="-122"/>
              </a:rPr>
              <a:t>据</a:t>
            </a:r>
            <a:endParaRPr lang="zh-CN" altLang="en-US" sz="900" b="1">
              <a:solidFill>
                <a:schemeClr val="tx1"/>
              </a:solidFill>
              <a:latin typeface="微软雅黑" panose="020B0503020204020204" charset="-122"/>
              <a:ea typeface="微软雅黑" panose="020B0503020204020204" charset="-122"/>
            </a:endParaRPr>
          </a:p>
        </p:txBody>
      </p:sp>
      <p:sp>
        <p:nvSpPr>
          <p:cNvPr id="97" name="文本框 96"/>
          <p:cNvSpPr txBox="1"/>
          <p:nvPr>
            <p:custDataLst>
              <p:tags r:id="rId4"/>
            </p:custDataLst>
          </p:nvPr>
        </p:nvSpPr>
        <p:spPr>
          <a:xfrm>
            <a:off x="7785735" y="4387850"/>
            <a:ext cx="201295" cy="64516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用户数据</a:t>
            </a:r>
            <a:endParaRPr lang="zh-CN" altLang="en-US" sz="900" b="1">
              <a:solidFill>
                <a:schemeClr val="tx1"/>
              </a:solidFill>
              <a:latin typeface="微软雅黑" panose="020B0503020204020204" charset="-122"/>
              <a:ea typeface="微软雅黑" panose="020B0503020204020204" charset="-122"/>
            </a:endParaRPr>
          </a:p>
        </p:txBody>
      </p:sp>
      <p:cxnSp>
        <p:nvCxnSpPr>
          <p:cNvPr id="98" name="直接箭头连接符 97"/>
          <p:cNvCxnSpPr/>
          <p:nvPr/>
        </p:nvCxnSpPr>
        <p:spPr>
          <a:xfrm>
            <a:off x="7828280" y="2999740"/>
            <a:ext cx="924560" cy="0"/>
          </a:xfrm>
          <a:prstGeom prst="straightConnector1">
            <a:avLst/>
          </a:prstGeom>
          <a:ln>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04" name="直接箭头连接符 103"/>
          <p:cNvCxnSpPr/>
          <p:nvPr>
            <p:custDataLst>
              <p:tags r:id="rId5"/>
            </p:custDataLst>
          </p:nvPr>
        </p:nvCxnSpPr>
        <p:spPr>
          <a:xfrm>
            <a:off x="6357620" y="4266565"/>
            <a:ext cx="0" cy="541020"/>
          </a:xfrm>
          <a:prstGeom prst="straightConnector1">
            <a:avLst/>
          </a:prstGeom>
          <a:ln>
            <a:solidFill>
              <a:srgbClr val="FF8D41"/>
            </a:solidFill>
            <a:tailEnd type="arrow"/>
          </a:ln>
        </p:spPr>
        <p:style>
          <a:lnRef idx="2">
            <a:schemeClr val="accent1"/>
          </a:lnRef>
          <a:fillRef idx="0">
            <a:srgbClr val="FFFFFF"/>
          </a:fillRef>
          <a:effectRef idx="0">
            <a:srgbClr val="FFFFFF"/>
          </a:effectRef>
          <a:fontRef idx="minor">
            <a:schemeClr val="tx1"/>
          </a:fontRef>
        </p:style>
      </p:cxnSp>
      <p:sp>
        <p:nvSpPr>
          <p:cNvPr id="109" name="文本框 108"/>
          <p:cNvSpPr txBox="1"/>
          <p:nvPr>
            <p:custDataLst>
              <p:tags r:id="rId6"/>
            </p:custDataLst>
          </p:nvPr>
        </p:nvSpPr>
        <p:spPr>
          <a:xfrm>
            <a:off x="5689600" y="4258310"/>
            <a:ext cx="201295" cy="645160"/>
          </a:xfrm>
          <a:prstGeom prst="rect">
            <a:avLst/>
          </a:prstGeom>
          <a:noFill/>
        </p:spPr>
        <p:txBody>
          <a:bodyPr wrap="square" rtlCol="0">
            <a:spAutoFit/>
          </a:bodyPr>
          <a:p>
            <a:r>
              <a:rPr lang="zh-CN" altLang="en-US" sz="900" b="1">
                <a:solidFill>
                  <a:schemeClr val="tx1"/>
                </a:solidFill>
                <a:latin typeface="微软雅黑" panose="020B0503020204020204" charset="-122"/>
                <a:ea typeface="微软雅黑" panose="020B0503020204020204" charset="-122"/>
              </a:rPr>
              <a:t>用户数据</a:t>
            </a:r>
            <a:endParaRPr lang="zh-CN" altLang="en-US" sz="900" b="1">
              <a:solidFill>
                <a:schemeClr val="tx1"/>
              </a:solidFill>
              <a:latin typeface="微软雅黑" panose="020B0503020204020204" charset="-122"/>
              <a:ea typeface="微软雅黑" panose="020B0503020204020204" charset="-122"/>
            </a:endParaRPr>
          </a:p>
        </p:txBody>
      </p:sp>
      <p:sp>
        <p:nvSpPr>
          <p:cNvPr id="111" name="文本框 110"/>
          <p:cNvSpPr txBox="1"/>
          <p:nvPr>
            <p:custDataLst>
              <p:tags r:id="rId7"/>
            </p:custDataLst>
          </p:nvPr>
        </p:nvSpPr>
        <p:spPr>
          <a:xfrm>
            <a:off x="6454140" y="4246245"/>
            <a:ext cx="154305" cy="563245"/>
          </a:xfrm>
          <a:prstGeom prst="rect">
            <a:avLst/>
          </a:prstGeom>
          <a:noFill/>
        </p:spPr>
        <p:txBody>
          <a:bodyPr wrap="square" rtlCol="0">
            <a:noAutofit/>
          </a:bodyPr>
          <a:p>
            <a:pPr algn="r"/>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cxnSp>
        <p:nvCxnSpPr>
          <p:cNvPr id="113" name="肘形连接符 112"/>
          <p:cNvCxnSpPr/>
          <p:nvPr/>
        </p:nvCxnSpPr>
        <p:spPr>
          <a:xfrm rot="10800000" flipV="1">
            <a:off x="3594100" y="3213735"/>
            <a:ext cx="1030605" cy="2727960"/>
          </a:xfrm>
          <a:prstGeom prst="bentConnector3">
            <a:avLst>
              <a:gd name="adj1" fmla="val 55884"/>
            </a:avLst>
          </a:prstGeom>
          <a:ln>
            <a:solidFill>
              <a:schemeClr val="accent2"/>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114" name="直接箭头连接符 113"/>
          <p:cNvCxnSpPr/>
          <p:nvPr/>
        </p:nvCxnSpPr>
        <p:spPr>
          <a:xfrm flipH="1">
            <a:off x="3631565" y="2762885"/>
            <a:ext cx="956310"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16" name="肘形连接符 115"/>
          <p:cNvCxnSpPr>
            <a:stCxn id="134" idx="3"/>
            <a:endCxn id="25" idx="3"/>
          </p:cNvCxnSpPr>
          <p:nvPr>
            <p:custDataLst>
              <p:tags r:id="rId8"/>
            </p:custDataLst>
          </p:nvPr>
        </p:nvCxnSpPr>
        <p:spPr>
          <a:xfrm flipV="1">
            <a:off x="7827645" y="3213735"/>
            <a:ext cx="3175" cy="3168650"/>
          </a:xfrm>
          <a:prstGeom prst="bentConnector3">
            <a:avLst>
              <a:gd name="adj1" fmla="val 7500000"/>
            </a:avLst>
          </a:prstGeom>
          <a:ln>
            <a:headEnd type="triangle" w="med" len="med"/>
            <a:tailEnd type="none"/>
          </a:ln>
        </p:spPr>
        <p:style>
          <a:lnRef idx="2">
            <a:schemeClr val="accent1"/>
          </a:lnRef>
          <a:fillRef idx="0">
            <a:srgbClr val="FFFFFF"/>
          </a:fillRef>
          <a:effectRef idx="0">
            <a:srgbClr val="FFFFFF"/>
          </a:effectRef>
          <a:fontRef idx="minor">
            <a:schemeClr val="tx1"/>
          </a:fontRef>
        </p:style>
      </p:cxnSp>
      <p:cxnSp>
        <p:nvCxnSpPr>
          <p:cNvPr id="117" name="肘形连接符 116"/>
          <p:cNvCxnSpPr>
            <a:stCxn id="29" idx="1"/>
          </p:cNvCxnSpPr>
          <p:nvPr/>
        </p:nvCxnSpPr>
        <p:spPr>
          <a:xfrm rot="10800000" flipV="1">
            <a:off x="3558540" y="3366135"/>
            <a:ext cx="1136015" cy="1079500"/>
          </a:xfrm>
          <a:prstGeom prst="bentConnector3">
            <a:avLst>
              <a:gd name="adj1" fmla="val 2655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18" name="文本框 117"/>
          <p:cNvSpPr txBox="1"/>
          <p:nvPr>
            <p:custDataLst>
              <p:tags r:id="rId9"/>
            </p:custDataLst>
          </p:nvPr>
        </p:nvSpPr>
        <p:spPr>
          <a:xfrm>
            <a:off x="4467860" y="3491865"/>
            <a:ext cx="154305" cy="563245"/>
          </a:xfrm>
          <a:prstGeom prst="rect">
            <a:avLst/>
          </a:prstGeom>
          <a:noFill/>
        </p:spPr>
        <p:txBody>
          <a:bodyPr wrap="square" rtlCol="0">
            <a:noAutofit/>
          </a:bodyPr>
          <a:p>
            <a:pPr algn="r"/>
            <a:r>
              <a:rPr lang="zh-CN" altLang="en-US" sz="900" b="1">
                <a:solidFill>
                  <a:schemeClr val="tx1"/>
                </a:solidFill>
                <a:latin typeface="微软雅黑" panose="020B0503020204020204" charset="-122"/>
                <a:ea typeface="微软雅黑" panose="020B0503020204020204" charset="-122"/>
              </a:rPr>
              <a:t>产品数据</a:t>
            </a:r>
            <a:endParaRPr lang="zh-CN" altLang="en-US" sz="900" b="1">
              <a:solidFill>
                <a:schemeClr val="tx1"/>
              </a:solidFill>
              <a:latin typeface="微软雅黑" panose="020B0503020204020204" charset="-122"/>
              <a:ea typeface="微软雅黑" panose="020B0503020204020204" charset="-122"/>
            </a:endParaRPr>
          </a:p>
        </p:txBody>
      </p:sp>
      <p:sp>
        <p:nvSpPr>
          <p:cNvPr id="121" name="矩形 120"/>
          <p:cNvSpPr/>
          <p:nvPr>
            <p:custDataLst>
              <p:tags r:id="rId10"/>
            </p:custDataLst>
          </p:nvPr>
        </p:nvSpPr>
        <p:spPr>
          <a:xfrm>
            <a:off x="525780" y="1276985"/>
            <a:ext cx="3068320" cy="645160"/>
          </a:xfrm>
          <a:prstGeom prst="rect">
            <a:avLst/>
          </a:prstGeom>
          <a:noFill/>
          <a:ln w="19050">
            <a:solidFill>
              <a:srgbClr val="C0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400">
              <a:noFill/>
            </a:endParaRPr>
          </a:p>
        </p:txBody>
      </p:sp>
      <p:cxnSp>
        <p:nvCxnSpPr>
          <p:cNvPr id="122" name="直接箭头连接符 121"/>
          <p:cNvCxnSpPr/>
          <p:nvPr>
            <p:custDataLst>
              <p:tags r:id="rId11"/>
            </p:custDataLst>
          </p:nvPr>
        </p:nvCxnSpPr>
        <p:spPr>
          <a:xfrm>
            <a:off x="1626235" y="1772285"/>
            <a:ext cx="785495" cy="0"/>
          </a:xfrm>
          <a:prstGeom prst="straightConnector1">
            <a:avLst/>
          </a:prstGeom>
          <a:ln>
            <a:headEnd type="none"/>
            <a:tailEnd type="arrow"/>
          </a:ln>
        </p:spPr>
        <p:style>
          <a:lnRef idx="2">
            <a:schemeClr val="accent1"/>
          </a:lnRef>
          <a:fillRef idx="0">
            <a:srgbClr val="FFFFFF"/>
          </a:fillRef>
          <a:effectRef idx="0">
            <a:srgbClr val="FFFFFF"/>
          </a:effectRef>
          <a:fontRef idx="minor">
            <a:schemeClr val="tx1"/>
          </a:fontRef>
        </p:style>
      </p:cxnSp>
      <p:sp>
        <p:nvSpPr>
          <p:cNvPr id="124" name="文本框 123"/>
          <p:cNvSpPr txBox="1"/>
          <p:nvPr>
            <p:custDataLst>
              <p:tags r:id="rId12"/>
            </p:custDataLst>
          </p:nvPr>
        </p:nvSpPr>
        <p:spPr>
          <a:xfrm>
            <a:off x="1729740" y="1544955"/>
            <a:ext cx="767080" cy="177800"/>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用户数据</a:t>
            </a:r>
            <a:endParaRPr lang="zh-CN" altLang="en-US" sz="800" b="1">
              <a:solidFill>
                <a:schemeClr val="tx1"/>
              </a:solidFill>
              <a:latin typeface="微软雅黑" panose="020B0503020204020204" charset="-122"/>
              <a:ea typeface="微软雅黑" panose="020B0503020204020204" charset="-122"/>
            </a:endParaRPr>
          </a:p>
        </p:txBody>
      </p:sp>
      <p:cxnSp>
        <p:nvCxnSpPr>
          <p:cNvPr id="125" name="直接箭头连接符 124"/>
          <p:cNvCxnSpPr/>
          <p:nvPr>
            <p:custDataLst>
              <p:tags r:id="rId13"/>
            </p:custDataLst>
          </p:nvPr>
        </p:nvCxnSpPr>
        <p:spPr>
          <a:xfrm>
            <a:off x="662305" y="1772285"/>
            <a:ext cx="785495" cy="0"/>
          </a:xfrm>
          <a:prstGeom prst="straightConnector1">
            <a:avLst/>
          </a:prstGeom>
          <a:ln>
            <a:solidFill>
              <a:schemeClr val="accent2"/>
            </a:solidFill>
            <a:headEnd type="none"/>
            <a:tailEnd type="arrow"/>
          </a:ln>
        </p:spPr>
        <p:style>
          <a:lnRef idx="2">
            <a:schemeClr val="accent1"/>
          </a:lnRef>
          <a:fillRef idx="0">
            <a:srgbClr val="FFFFFF"/>
          </a:fillRef>
          <a:effectRef idx="0">
            <a:srgbClr val="FFFFFF"/>
          </a:effectRef>
          <a:fontRef idx="minor">
            <a:schemeClr val="tx1"/>
          </a:fontRef>
        </p:style>
      </p:cxnSp>
      <p:sp>
        <p:nvSpPr>
          <p:cNvPr id="126" name="文本框 125"/>
          <p:cNvSpPr txBox="1"/>
          <p:nvPr>
            <p:custDataLst>
              <p:tags r:id="rId14"/>
            </p:custDataLst>
          </p:nvPr>
        </p:nvSpPr>
        <p:spPr>
          <a:xfrm>
            <a:off x="656590" y="1557020"/>
            <a:ext cx="767080" cy="213995"/>
          </a:xfrm>
          <a:prstGeom prst="rect">
            <a:avLst/>
          </a:prstGeom>
          <a:noFill/>
        </p:spPr>
        <p:txBody>
          <a:bodyPr wrap="square" rtlCol="0">
            <a:spAutoFit/>
          </a:bodyPr>
          <a:p>
            <a:pPr algn="ctr"/>
            <a:r>
              <a:rPr lang="zh-CN" altLang="en-US" sz="800" b="1">
                <a:solidFill>
                  <a:schemeClr val="tx1"/>
                </a:solidFill>
                <a:latin typeface="微软雅黑" panose="020B0503020204020204" charset="-122"/>
                <a:ea typeface="微软雅黑" panose="020B0503020204020204" charset="-122"/>
              </a:rPr>
              <a:t>产品数据</a:t>
            </a:r>
            <a:endParaRPr lang="zh-CN" altLang="en-US" sz="800" b="1">
              <a:solidFill>
                <a:schemeClr val="tx1"/>
              </a:solidFill>
              <a:latin typeface="微软雅黑" panose="020B0503020204020204" charset="-122"/>
              <a:ea typeface="微软雅黑" panose="020B0503020204020204" charset="-122"/>
            </a:endParaRPr>
          </a:p>
        </p:txBody>
      </p:sp>
      <p:cxnSp>
        <p:nvCxnSpPr>
          <p:cNvPr id="127" name="直接箭头连接符 126"/>
          <p:cNvCxnSpPr/>
          <p:nvPr>
            <p:custDataLst>
              <p:tags r:id="rId15"/>
            </p:custDataLst>
          </p:nvPr>
        </p:nvCxnSpPr>
        <p:spPr>
          <a:xfrm>
            <a:off x="2590165" y="1772285"/>
            <a:ext cx="785495" cy="0"/>
          </a:xfrm>
          <a:prstGeom prst="straightConnector1">
            <a:avLst/>
          </a:prstGeom>
          <a:ln>
            <a:solidFill>
              <a:schemeClr val="tx1">
                <a:lumMod val="50000"/>
                <a:lumOff val="50000"/>
              </a:schemeClr>
            </a:solidFill>
            <a:headEnd type="none"/>
            <a:tailEnd type="arrow"/>
          </a:ln>
        </p:spPr>
        <p:style>
          <a:lnRef idx="2">
            <a:schemeClr val="accent1"/>
          </a:lnRef>
          <a:fillRef idx="0">
            <a:srgbClr val="FFFFFF"/>
          </a:fillRef>
          <a:effectRef idx="0">
            <a:srgbClr val="FFFFFF"/>
          </a:effectRef>
          <a:fontRef idx="minor">
            <a:schemeClr val="tx1"/>
          </a:fontRef>
        </p:style>
      </p:cxnSp>
      <p:sp>
        <p:nvSpPr>
          <p:cNvPr id="129" name="文本框 128"/>
          <p:cNvSpPr txBox="1"/>
          <p:nvPr>
            <p:custDataLst>
              <p:tags r:id="rId16"/>
            </p:custDataLst>
          </p:nvPr>
        </p:nvSpPr>
        <p:spPr>
          <a:xfrm>
            <a:off x="2682875" y="1557020"/>
            <a:ext cx="767080" cy="177800"/>
          </a:xfrm>
          <a:prstGeom prst="rect">
            <a:avLst/>
          </a:prstGeom>
          <a:noFill/>
        </p:spPr>
        <p:txBody>
          <a:bodyPr wrap="square" rtlCol="0">
            <a:noAutofit/>
          </a:bodyPr>
          <a:p>
            <a:r>
              <a:rPr lang="zh-CN" altLang="en-US" sz="800" b="1">
                <a:solidFill>
                  <a:schemeClr val="tx1"/>
                </a:solidFill>
                <a:latin typeface="微软雅黑" panose="020B0503020204020204" charset="-122"/>
                <a:ea typeface="微软雅黑" panose="020B0503020204020204" charset="-122"/>
              </a:rPr>
              <a:t>其他数据</a:t>
            </a:r>
            <a:endParaRPr lang="zh-CN" altLang="en-US" sz="800" b="1">
              <a:solidFill>
                <a:schemeClr val="tx1"/>
              </a:solidFill>
              <a:latin typeface="微软雅黑" panose="020B0503020204020204" charset="-122"/>
              <a:ea typeface="微软雅黑" panose="020B0503020204020204" charset="-122"/>
            </a:endParaRPr>
          </a:p>
        </p:txBody>
      </p:sp>
      <p:sp>
        <p:nvSpPr>
          <p:cNvPr id="130" name="文本框 129"/>
          <p:cNvSpPr txBox="1"/>
          <p:nvPr>
            <p:custDataLst>
              <p:tags r:id="rId17"/>
            </p:custDataLst>
          </p:nvPr>
        </p:nvSpPr>
        <p:spPr>
          <a:xfrm>
            <a:off x="614355" y="1298575"/>
            <a:ext cx="415527" cy="213995"/>
          </a:xfrm>
          <a:prstGeom prst="rect">
            <a:avLst/>
          </a:prstGeom>
          <a:noFill/>
        </p:spPr>
        <p:txBody>
          <a:bodyPr wrap="square" rtlCol="0">
            <a:spAutoFit/>
          </a:bodyPr>
          <a:p>
            <a:r>
              <a:rPr lang="zh-CN" altLang="en-US" sz="800" b="1">
                <a:solidFill>
                  <a:srgbClr val="C00000"/>
                </a:solidFill>
                <a:latin typeface="微软雅黑" panose="020B0503020204020204" charset="-122"/>
                <a:ea typeface="微软雅黑" panose="020B0503020204020204" charset="-122"/>
              </a:rPr>
              <a:t>图示：</a:t>
            </a:r>
            <a:endParaRPr lang="zh-CN" altLang="en-US" sz="800" b="1">
              <a:solidFill>
                <a:srgbClr val="C00000"/>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7"/>
          <p:cNvSpPr txBox="1"/>
          <p:nvPr userDrawn="1"/>
        </p:nvSpPr>
        <p:spPr>
          <a:xfrm>
            <a:off x="4898390" y="2856230"/>
            <a:ext cx="6715760" cy="6076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当前系统问题</a:t>
            </a: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总结</a:t>
            </a:r>
            <a:endPar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endParaRPr>
          </a:p>
        </p:txBody>
      </p:sp>
      <p:grpSp>
        <p:nvGrpSpPr>
          <p:cNvPr id="47" name="组合 46"/>
          <p:cNvGrpSpPr/>
          <p:nvPr userDrawn="1"/>
        </p:nvGrpSpPr>
        <p:grpSpPr>
          <a:xfrm>
            <a:off x="3748405" y="3030220"/>
            <a:ext cx="783590" cy="798195"/>
            <a:chOff x="3959" y="5883"/>
            <a:chExt cx="858" cy="809"/>
          </a:xfrm>
        </p:grpSpPr>
        <p:sp>
          <p:nvSpPr>
            <p:cNvPr id="48" name="Freeform 5"/>
            <p:cNvSpPr/>
            <p:nvPr/>
          </p:nvSpPr>
          <p:spPr bwMode="auto">
            <a:xfrm>
              <a:off x="3959" y="5883"/>
              <a:ext cx="858" cy="809"/>
            </a:xfrm>
            <a:custGeom>
              <a:avLst/>
              <a:gdLst>
                <a:gd name="T0" fmla="*/ 0 w 86"/>
                <a:gd name="T1" fmla="*/ 86 h 86"/>
                <a:gd name="T2" fmla="*/ 0 w 86"/>
                <a:gd name="T3" fmla="*/ 22 h 86"/>
                <a:gd name="T4" fmla="*/ 23 w 86"/>
                <a:gd name="T5" fmla="*/ 0 h 86"/>
                <a:gd name="T6" fmla="*/ 86 w 86"/>
                <a:gd name="T7" fmla="*/ 0 h 86"/>
                <a:gd name="T8" fmla="*/ 86 w 86"/>
                <a:gd name="T9" fmla="*/ 63 h 86"/>
                <a:gd name="T10" fmla="*/ 64 w 86"/>
                <a:gd name="T11" fmla="*/ 86 h 86"/>
                <a:gd name="T12" fmla="*/ 0 w 8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6" h="86">
                  <a:moveTo>
                    <a:pt x="0" y="86"/>
                  </a:moveTo>
                  <a:cubicBezTo>
                    <a:pt x="0" y="22"/>
                    <a:pt x="0" y="22"/>
                    <a:pt x="0" y="22"/>
                  </a:cubicBezTo>
                  <a:cubicBezTo>
                    <a:pt x="0" y="10"/>
                    <a:pt x="10" y="0"/>
                    <a:pt x="23" y="0"/>
                  </a:cubicBezTo>
                  <a:cubicBezTo>
                    <a:pt x="86" y="0"/>
                    <a:pt x="86" y="0"/>
                    <a:pt x="86" y="0"/>
                  </a:cubicBezTo>
                  <a:cubicBezTo>
                    <a:pt x="86" y="63"/>
                    <a:pt x="86" y="63"/>
                    <a:pt x="86" y="63"/>
                  </a:cubicBezTo>
                  <a:cubicBezTo>
                    <a:pt x="86" y="76"/>
                    <a:pt x="76" y="86"/>
                    <a:pt x="64" y="86"/>
                  </a:cubicBezTo>
                  <a:lnTo>
                    <a:pt x="0" y="86"/>
                  </a:lnTo>
                  <a:close/>
                </a:path>
              </a:pathLst>
            </a:custGeom>
            <a:gradFill>
              <a:gsLst>
                <a:gs pos="91000">
                  <a:srgbClr val="89C5FE">
                    <a:alpha val="100000"/>
                  </a:srgbClr>
                </a:gs>
                <a:gs pos="8000">
                  <a:srgbClr val="0967ED"/>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9" name="文本框 48"/>
            <p:cNvSpPr txBox="1"/>
            <p:nvPr/>
          </p:nvSpPr>
          <p:spPr>
            <a:xfrm>
              <a:off x="4054" y="6026"/>
              <a:ext cx="744" cy="5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02</a:t>
              </a:r>
              <a:endPar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cxnSp>
        <p:nvCxnSpPr>
          <p:cNvPr id="2" name="直接连接符 1"/>
          <p:cNvCxnSpPr/>
          <p:nvPr userDrawn="1">
            <p:custDataLst>
              <p:tags r:id="rId1"/>
            </p:custDataLst>
          </p:nvPr>
        </p:nvCxnSpPr>
        <p:spPr>
          <a:xfrm>
            <a:off x="4898390" y="3465195"/>
            <a:ext cx="4112895" cy="0"/>
          </a:xfrm>
          <a:prstGeom prst="line">
            <a:avLst/>
          </a:prstGeom>
          <a:ln>
            <a:gradFill>
              <a:gsLst>
                <a:gs pos="98000">
                  <a:schemeClr val="bg1"/>
                </a:gs>
                <a:gs pos="45000">
                  <a:srgbClr val="89C5FE"/>
                </a:gs>
                <a:gs pos="0">
                  <a:srgbClr val="2279F0"/>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38417" y="2127287"/>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930275" y="304673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mn-ea"/>
              </a:rPr>
              <a:t>系统应用管理能力</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25195" y="2277745"/>
            <a:ext cx="2098675"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77063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494530"/>
            <a:ext cx="275272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218430"/>
            <a:ext cx="275717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390900" y="2073275"/>
            <a:ext cx="8009255" cy="3538220"/>
          </a:xfrm>
          <a:prstGeom prst="rect">
            <a:avLst/>
          </a:prstGeom>
          <a:noFill/>
        </p:spPr>
        <p:txBody>
          <a:bodyPr wrap="square" rtlCol="0" anchor="t">
            <a:spAutoFit/>
          </a:bodyPr>
          <a:p>
            <a:pPr marL="285750" indent="-285750" algn="l">
              <a:lnSpc>
                <a:spcPct val="200000"/>
              </a:lnSpc>
              <a:buClr>
                <a:srgbClr val="C00000"/>
              </a:buClr>
              <a:buSzTx/>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多条业务线和</a:t>
            </a:r>
            <a:r>
              <a:rPr lang="en-US" altLang="zh-CN" sz="1600">
                <a:latin typeface="微软雅黑" panose="020B0503020204020204" charset="-122"/>
                <a:ea typeface="微软雅黑" panose="020B0503020204020204" charset="-122"/>
                <a:cs typeface="微软雅黑" panose="020B0503020204020204" charset="-122"/>
                <a:sym typeface="+mn-ea"/>
              </a:rPr>
              <a:t>10+</a:t>
            </a:r>
            <a:r>
              <a:rPr lang="zh-CN" altLang="en-US" sz="1600">
                <a:latin typeface="微软雅黑" panose="020B0503020204020204" charset="-122"/>
                <a:ea typeface="微软雅黑" panose="020B0503020204020204" charset="-122"/>
                <a:cs typeface="微软雅黑" panose="020B0503020204020204" charset="-122"/>
                <a:sym typeface="+mn-ea"/>
              </a:rPr>
              <a:t>系统，需要系统支撑的业务需求增多，导致开发需求也增多。各系统开发模式不统一，</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开发语言、开发框架各异，功能复用性不足</a:t>
            </a:r>
            <a:r>
              <a:rPr lang="zh-CN" altLang="en-US" sz="1600">
                <a:latin typeface="微软雅黑" panose="020B0503020204020204" charset="-122"/>
                <a:ea typeface="微软雅黑" panose="020B0503020204020204" charset="-122"/>
                <a:cs typeface="微软雅黑" panose="020B0503020204020204" charset="-122"/>
                <a:sym typeface="+mn-ea"/>
              </a:rPr>
              <a:t>，会增长需求交付周期；</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lgn="l">
              <a:lnSpc>
                <a:spcPct val="200000"/>
              </a:lnSpc>
              <a:buClr>
                <a:srgbClr val="C00000"/>
              </a:buClr>
              <a:buSzTx/>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缺少需求、开发、测试、运维的</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统一闭环管理周期链</a:t>
            </a:r>
            <a:r>
              <a:rPr lang="zh-CN" altLang="en-US" sz="1600">
                <a:latin typeface="微软雅黑" panose="020B0503020204020204" charset="-122"/>
                <a:ea typeface="微软雅黑" panose="020B0503020204020204" charset="-122"/>
                <a:cs typeface="微软雅黑" panose="020B0503020204020204" charset="-122"/>
                <a:sym typeface="+mn-ea"/>
              </a:rPr>
              <a:t>，且过程缺乏质量管控，无法充分满足需求交付的</a:t>
            </a:r>
            <a:r>
              <a:rPr lang="zh-CN" altLang="en-US" sz="1600">
                <a:latin typeface="微软雅黑" panose="020B0503020204020204" charset="-122"/>
                <a:ea typeface="微软雅黑" panose="020B0503020204020204" charset="-122"/>
                <a:cs typeface="微软雅黑" panose="020B0503020204020204" charset="-122"/>
                <a:sym typeface="+mn-ea"/>
              </a:rPr>
              <a:t>效能与稳定；</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200000"/>
              </a:lnSpc>
              <a:buClr>
                <a:srgbClr val="C00000"/>
              </a:buClr>
              <a:buSzTx/>
              <a:buFont typeface="Wingdings" panose="05000000000000000000" charset="0"/>
              <a:buChar char=""/>
            </a:pPr>
            <a:r>
              <a:rPr lang="zh-CN" altLang="en-US" sz="1600">
                <a:latin typeface="微软雅黑" panose="020B0503020204020204" charset="-122"/>
                <a:ea typeface="宋体" pitchFamily="2" charset="-122"/>
                <a:cs typeface="微软雅黑" panose="020B0503020204020204" charset="-122"/>
                <a:sym typeface="+mn-ea"/>
              </a:rPr>
              <a:t>面向业务人员提供的数据检索查询工具偏向技术化，可视化能力不足，导致业务人员</a:t>
            </a:r>
            <a:r>
              <a:rPr lang="zh-CN" altLang="en-US" sz="1600">
                <a:solidFill>
                  <a:srgbClr val="C00000"/>
                </a:solidFill>
                <a:latin typeface="微软雅黑" panose="020B0503020204020204" charset="-122"/>
                <a:ea typeface="宋体" pitchFamily="2" charset="-122"/>
                <a:cs typeface="微软雅黑" panose="020B0503020204020204" charset="-122"/>
                <a:sym typeface="+mn-ea"/>
              </a:rPr>
              <a:t>使用门槛高</a:t>
            </a:r>
            <a:r>
              <a:rPr lang="zh-CN" altLang="en-US" sz="1600">
                <a:latin typeface="微软雅黑" panose="020B0503020204020204" charset="-122"/>
                <a:ea typeface="宋体" pitchFamily="2" charset="-122"/>
                <a:cs typeface="微软雅黑" panose="020B0503020204020204" charset="-122"/>
                <a:sym typeface="+mn-ea"/>
              </a:rPr>
              <a:t>；</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200000"/>
              </a:lnSpc>
              <a:buClr>
                <a:srgbClr val="C00000"/>
              </a:buClr>
              <a:buSzTx/>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a:t>
            </a:r>
            <a:endParaRPr lang="zh-CN" altLang="en-US" sz="1600">
              <a:latin typeface="微软雅黑" panose="020B0503020204020204" charset="-122"/>
              <a:ea typeface="微软雅黑" panose="020B0503020204020204" charset="-122"/>
              <a:cs typeface="微软雅黑" panose="020B0503020204020204" charset="-122"/>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sym typeface="+mn-ea"/>
              </a:rPr>
              <a:t>(1/5)</a:t>
            </a:r>
            <a:endParaRPr lang="zh-CN" altLang="en-US" sz="3600" b="1">
              <a:solidFill>
                <a:schemeClr val="accent1">
                  <a:lumMod val="50000"/>
                </a:schemeClr>
              </a:solidFill>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46037" y="2760382"/>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920750" y="2905760"/>
            <a:ext cx="2242820"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sym typeface="+mn-ea"/>
              </a:rPr>
              <a:t>系统应用管理能力</a:t>
            </a: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80440" y="2217420"/>
            <a:ext cx="209867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689985"/>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441825"/>
            <a:ext cx="275272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193665"/>
            <a:ext cx="275717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435985" y="1933575"/>
            <a:ext cx="8009255" cy="4030980"/>
          </a:xfrm>
          <a:prstGeom prst="rect">
            <a:avLst/>
          </a:prstGeom>
          <a:noFill/>
          <a:effectLst/>
        </p:spPr>
        <p:txBody>
          <a:bodyPr wrap="square" rtlCol="0" anchor="t">
            <a:spAutoFit/>
          </a:bodyPr>
          <a:p>
            <a:pPr marL="285750" indent="-285750">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部分系统集合了较多功能，缺乏</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模块化和可拓展性</a:t>
            </a:r>
            <a:r>
              <a:rPr lang="zh-CN" altLang="en-US" sz="1600">
                <a:latin typeface="微软雅黑" panose="020B0503020204020204" charset="-122"/>
                <a:ea typeface="微软雅黑" panose="020B0503020204020204" charset="-122"/>
                <a:cs typeface="微软雅黑" panose="020B0503020204020204" charset="-122"/>
                <a:sym typeface="+mn-ea"/>
              </a:rPr>
              <a:t>，维护难度增大；</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系统间存在</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耦合、重复、冗余</a:t>
            </a:r>
            <a:r>
              <a:rPr lang="zh-CN" altLang="en-US" sz="1600">
                <a:latin typeface="微软雅黑" panose="020B0503020204020204" charset="-122"/>
                <a:ea typeface="微软雅黑" panose="020B0503020204020204" charset="-122"/>
                <a:cs typeface="微软雅黑" panose="020B0503020204020204" charset="-122"/>
                <a:sym typeface="+mn-ea"/>
              </a:rPr>
              <a:t>等问题，系统间不可避免的重复开发相同功能模块</a:t>
            </a:r>
            <a:r>
              <a:rPr lang="en-US" altLang="zh-CN" sz="1600">
                <a:latin typeface="微软雅黑" charset="0"/>
                <a:ea typeface="微软雅黑" charset="0"/>
                <a:cs typeface="微软雅黑" charset="0"/>
                <a:sym typeface="+mn-ea"/>
              </a:rPr>
              <a:t>(</a:t>
            </a:r>
            <a:r>
              <a:rPr lang="zh-CN" altLang="en-US" sz="1600">
                <a:latin typeface="微软雅黑" charset="0"/>
                <a:ea typeface="微软雅黑" charset="0"/>
                <a:cs typeface="微软雅黑" charset="0"/>
                <a:sym typeface="+mn-ea"/>
              </a:rPr>
              <a:t>如：门户框架就使用</a:t>
            </a:r>
            <a:r>
              <a:rPr lang="zh-CN" altLang="en-US" sz="1600">
                <a:latin typeface="微软雅黑" charset="0"/>
                <a:ea typeface="微软雅黑" charset="0"/>
                <a:cs typeface="微软雅黑" charset="0"/>
                <a:sym typeface="+mn-ea"/>
              </a:rPr>
              <a:t>了</a:t>
            </a:r>
            <a:r>
              <a:rPr lang="en-US" altLang="zh-CN" sz="1600">
                <a:latin typeface="微软雅黑" charset="0"/>
                <a:ea typeface="微软雅黑" charset="0"/>
                <a:cs typeface="微软雅黑" charset="0"/>
                <a:sym typeface="+mn-ea"/>
              </a:rPr>
              <a:t>3</a:t>
            </a:r>
            <a:r>
              <a:rPr lang="zh-CN" altLang="en-US" sz="1600">
                <a:latin typeface="微软雅黑" charset="0"/>
                <a:ea typeface="微软雅黑" charset="0"/>
                <a:cs typeface="微软雅黑" charset="0"/>
                <a:sym typeface="+mn-ea"/>
              </a:rPr>
              <a:t>套</a:t>
            </a:r>
            <a:r>
              <a:rPr lang="en-US" altLang="zh-CN" sz="1600">
                <a:latin typeface="微软雅黑" charset="0"/>
                <a:ea typeface="微软雅黑" charset="0"/>
                <a:cs typeface="微软雅黑" charset="0"/>
                <a:sym typeface="+mn-ea"/>
              </a:rPr>
              <a:t>)</a:t>
            </a:r>
            <a:endParaRPr lang="en-US" altLang="zh-CN" sz="1600">
              <a:latin typeface="微软雅黑" charset="0"/>
              <a:ea typeface="微软雅黑" charset="0"/>
              <a:cs typeface="微软雅黑" charset="0"/>
              <a:sym typeface="+mn-ea"/>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部分系统</a:t>
            </a:r>
            <a:r>
              <a:rPr lang="zh-CN" altLang="en-US" sz="1600">
                <a:solidFill>
                  <a:srgbClr val="C00000"/>
                </a:solidFill>
                <a:latin typeface="微软雅黑" charset="0"/>
                <a:ea typeface="微软雅黑" charset="0"/>
                <a:cs typeface="微软雅黑" charset="0"/>
                <a:sym typeface="+mn-ea"/>
              </a:rPr>
              <a:t>新老框架交织</a:t>
            </a:r>
            <a:r>
              <a:rPr lang="zh-CN" altLang="en-US" sz="1600">
                <a:latin typeface="微软雅黑" charset="0"/>
                <a:ea typeface="微软雅黑" charset="0"/>
                <a:cs typeface="微软雅黑" charset="0"/>
                <a:sym typeface="+mn-ea"/>
              </a:rPr>
              <a:t>，前端和后端未解耦，内外部开发标准</a:t>
            </a:r>
            <a:r>
              <a:rPr lang="zh-CN" altLang="en-US" sz="1600">
                <a:latin typeface="微软雅黑" charset="0"/>
                <a:ea typeface="微软雅黑" charset="0"/>
                <a:cs typeface="微软雅黑" charset="0"/>
                <a:sym typeface="+mn-ea"/>
              </a:rPr>
              <a:t>不统一，开发运维成本高；</a:t>
            </a:r>
            <a:endParaRPr lang="zh-CN" altLang="en-US" sz="1600">
              <a:latin typeface="微软雅黑" charset="0"/>
              <a:ea typeface="微软雅黑" charset="0"/>
              <a:cs typeface="微软雅黑" charset="0"/>
              <a:sym typeface="+mn-ea"/>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不同业务线的多套系统，缺乏统一的跨业务、跨领域的管理视角；</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indent="-285750">
              <a:lnSpc>
                <a:spcPct val="200000"/>
              </a:lnSpc>
              <a:buClr>
                <a:srgbClr val="C00000"/>
              </a:buClr>
              <a:buFont typeface="Wingdings" panose="05000000000000000000" charset="0"/>
              <a:buChar char=""/>
            </a:pPr>
            <a:r>
              <a:rPr lang="zh-CN" altLang="en-US" sz="1600">
                <a:solidFill>
                  <a:srgbClr val="C00000"/>
                </a:solidFill>
                <a:latin typeface="微软雅黑" charset="0"/>
                <a:ea typeface="微软雅黑" charset="0"/>
                <a:cs typeface="微软雅黑" charset="0"/>
                <a:sym typeface="+mn-ea"/>
              </a:rPr>
              <a:t>各系统相互独立</a:t>
            </a:r>
            <a:r>
              <a:rPr lang="zh-CN" altLang="en-US" sz="1600">
                <a:latin typeface="微软雅黑" charset="0"/>
                <a:ea typeface="微软雅黑" charset="0"/>
                <a:cs typeface="微软雅黑" charset="0"/>
                <a:sym typeface="+mn-ea"/>
              </a:rPr>
              <a:t>，</a:t>
            </a:r>
            <a:r>
              <a:rPr lang="zh-CN" altLang="en-US" sz="1600">
                <a:latin typeface="微软雅黑" panose="020B0503020204020204" charset="-122"/>
                <a:ea typeface="微软雅黑" panose="020B0503020204020204" charset="-122"/>
                <a:cs typeface="微软雅黑" panose="020B0503020204020204" charset="-122"/>
                <a:sym typeface="+mn-ea"/>
              </a:rPr>
              <a:t>自行搭建部署运维环境，没有集中管理运维，资源使用不均衡；各系统采用多种技术栈，自动化部署、自动化监控等能力不足，影响运维工作效率</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a:t>
            </a:r>
            <a:endParaRPr lang="zh-CN" altLang="en-US" sz="1600">
              <a:latin typeface="微软雅黑" charset="0"/>
              <a:ea typeface="微软雅黑" charset="0"/>
              <a:cs typeface="微软雅黑" charset="0"/>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rPr>
              <a:t>(2/5)</a:t>
            </a:r>
            <a:endParaRPr lang="en-US" altLang="zh-CN" sz="3600" b="1">
              <a:solidFill>
                <a:schemeClr val="accent1">
                  <a:lumMod val="50000"/>
                </a:schemeClr>
              </a:solidFill>
              <a:latin typeface="微软雅黑" charset="0"/>
              <a:ea typeface="微软雅黑" charset="0"/>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33972" y="3481107"/>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920750" y="282194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mn-ea"/>
              </a:rPr>
              <a:t>系统应用管理能力</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93140" y="2186305"/>
            <a:ext cx="209867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629660"/>
            <a:ext cx="2242820"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bg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471035"/>
            <a:ext cx="275272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157470"/>
            <a:ext cx="275717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435985" y="1945640"/>
            <a:ext cx="8009255" cy="4030980"/>
          </a:xfrm>
          <a:prstGeom prst="rect">
            <a:avLst/>
          </a:prstGeom>
          <a:noFill/>
        </p:spPr>
        <p:txBody>
          <a:bodyPr wrap="square" rtlCol="0" anchor="t">
            <a:spAutoFit/>
          </a:bodyPr>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需要定义形成</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统一标准数据字典</a:t>
            </a:r>
            <a:r>
              <a:rPr lang="zh-CN" altLang="en-US" sz="1600">
                <a:latin typeface="微软雅黑" panose="020B0503020204020204" charset="-122"/>
                <a:ea typeface="微软雅黑" panose="020B0503020204020204" charset="-122"/>
                <a:cs typeface="微软雅黑" panose="020B0503020204020204" charset="-122"/>
                <a:sym typeface="+mn-ea"/>
              </a:rPr>
              <a:t>，否则不能将数据</a:t>
            </a:r>
            <a:r>
              <a:rPr lang="zh-CN" altLang="en-US" sz="1600">
                <a:latin typeface="微软雅黑" panose="020B0503020204020204" charset="-122"/>
                <a:ea typeface="微软雅黑" panose="020B0503020204020204" charset="-122"/>
                <a:cs typeface="微软雅黑" panose="020B0503020204020204" charset="-122"/>
                <a:sym typeface="+mn-ea"/>
              </a:rPr>
              <a:t>高效、规范地</a:t>
            </a:r>
            <a:r>
              <a:rPr lang="zh-CN" altLang="en-US" sz="1600">
                <a:latin typeface="微软雅黑" panose="020B0503020204020204" charset="-122"/>
                <a:ea typeface="微软雅黑" panose="020B0503020204020204" charset="-122"/>
                <a:cs typeface="微软雅黑" panose="020B0503020204020204" charset="-122"/>
                <a:sym typeface="+mn-ea"/>
              </a:rPr>
              <a:t>服务于商品贸易需求；</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数据质量校验</a:t>
            </a:r>
            <a:r>
              <a:rPr lang="zh-CN" altLang="en-US" sz="1600">
                <a:latin typeface="微软雅黑" panose="020B0503020204020204" charset="-122"/>
                <a:ea typeface="微软雅黑" panose="020B0503020204020204" charset="-122"/>
                <a:cs typeface="微软雅黑" panose="020B0503020204020204" charset="-122"/>
                <a:sym typeface="+mn-ea"/>
              </a:rPr>
              <a:t>充分保证企业端和编码中心的数据的一致性，保障商品数据的准确</a:t>
            </a:r>
            <a:r>
              <a:rPr lang="zh-CN" altLang="en-US" sz="1600">
                <a:latin typeface="微软雅黑" panose="020B0503020204020204" charset="-122"/>
                <a:ea typeface="微软雅黑" panose="020B0503020204020204" charset="-122"/>
                <a:cs typeface="微软雅黑" panose="020B0503020204020204" charset="-122"/>
              </a:rPr>
              <a:t>；</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数据以系统为单位“烟囱”式分布，缺少横向关联，导致大量数据散布在各业务和系统中，无法及时</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掌握数据变化</a:t>
            </a:r>
            <a:r>
              <a:rPr lang="zh-CN" altLang="en-US" sz="1600">
                <a:latin typeface="微软雅黑" panose="020B0503020204020204" charset="-122"/>
                <a:ea typeface="微软雅黑" panose="020B0503020204020204" charset="-122"/>
                <a:cs typeface="微软雅黑" panose="020B0503020204020204" charset="-122"/>
                <a:sym typeface="+mn-ea"/>
              </a:rPr>
              <a:t>；</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数据服务调用的统一管控能力不足，容易</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造成数据泄漏</a:t>
            </a:r>
            <a:r>
              <a:rPr lang="zh-CN" altLang="en-US" sz="1600">
                <a:latin typeface="微软雅黑" panose="020B0503020204020204" charset="-122"/>
                <a:ea typeface="微软雅黑" panose="020B0503020204020204" charset="-122"/>
                <a:cs typeface="微软雅黑" panose="020B0503020204020204" charset="-122"/>
                <a:sym typeface="+mn-ea"/>
              </a:rPr>
              <a:t>，产生数据安全问题；</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数据价值应用不足，没有智能模型、规则</a:t>
            </a:r>
            <a:r>
              <a:rPr lang="zh-CN" altLang="en-US" sz="1600">
                <a:latin typeface="微软雅黑" panose="020B0503020204020204" charset="-122"/>
                <a:ea typeface="微软雅黑" panose="020B0503020204020204" charset="-122"/>
                <a:cs typeface="微软雅黑" panose="020B0503020204020204" charset="-122"/>
                <a:sym typeface="+mn-ea"/>
              </a:rPr>
              <a:t>等应用，充分挖掘释放数据价值；</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数据统一沉淀不足</a:t>
            </a:r>
            <a:r>
              <a:rPr lang="zh-CN" altLang="en-US" sz="1600">
                <a:latin typeface="微软雅黑" panose="020B0503020204020204" charset="-122"/>
                <a:ea typeface="宋体" pitchFamily="2" charset="-122"/>
                <a:cs typeface="微软雅黑" panose="020B0503020204020204" charset="-122"/>
                <a:sym typeface="+mn-ea"/>
              </a:rPr>
              <a:t>，</a:t>
            </a:r>
            <a:r>
              <a:rPr lang="zh-CN" altLang="en-US" sz="1600">
                <a:latin typeface="微软雅黑" panose="020B0503020204020204" charset="-122"/>
                <a:ea typeface="宋体" pitchFamily="2" charset="-122"/>
                <a:cs typeface="微软雅黑" panose="020B0503020204020204" charset="-122"/>
                <a:sym typeface="+mn-ea"/>
              </a:rPr>
              <a:t>随着对外数据调用、统计、查询同时并发会，导致业务库压力增大；</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lgn="l">
              <a:lnSpc>
                <a:spcPct val="200000"/>
              </a:lnSpc>
              <a:buClr>
                <a:srgbClr val="C00000"/>
              </a:buClr>
              <a:buSzTx/>
              <a:buFont typeface="Wingdings" panose="05000000000000000000" charset="0"/>
              <a:buChar char=""/>
            </a:pPr>
            <a:r>
              <a:rPr lang="zh-CN" altLang="en-US" sz="1600">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sym typeface="+mn-ea"/>
              </a:rPr>
              <a:t>(3/5)</a:t>
            </a:r>
            <a:endParaRPr lang="zh-CN" altLang="en-US" sz="3600" b="1">
              <a:solidFill>
                <a:schemeClr val="accent1">
                  <a:lumMod val="50000"/>
                </a:schemeClr>
              </a:solidFill>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33972" y="4267872"/>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920750" y="2860675"/>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mn-ea"/>
              </a:rPr>
              <a:t>系统应用管理能力</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92505" y="2152015"/>
            <a:ext cx="209867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62966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398645"/>
            <a:ext cx="2752725"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157470"/>
            <a:ext cx="275717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435985" y="1945640"/>
            <a:ext cx="8009255" cy="4030980"/>
          </a:xfrm>
          <a:prstGeom prst="rect">
            <a:avLst/>
          </a:prstGeom>
          <a:noFill/>
        </p:spPr>
        <p:txBody>
          <a:bodyPr wrap="square" rtlCol="0" anchor="t">
            <a:spAutoFit/>
          </a:bodyPr>
          <a:p>
            <a:pPr marL="285750" indent="-285750" fontAlgn="auto">
              <a:lnSpc>
                <a:spcPct val="200000"/>
              </a:lnSpc>
              <a:buClr>
                <a:srgbClr val="C00000"/>
              </a:buClr>
              <a:buFont typeface="Wingdings" panose="05000000000000000000" charset="0"/>
              <a:buChar char=""/>
            </a:pPr>
            <a:r>
              <a:rPr lang="zh-CN" altLang="en-US" sz="1600">
                <a:solidFill>
                  <a:schemeClr val="tx1"/>
                </a:solidFill>
                <a:latin typeface="MicrosoftYaHei"/>
                <a:ea typeface="MicrosoftYaHei"/>
                <a:sym typeface="+mn-ea"/>
              </a:rPr>
              <a:t>项目管控不足，</a:t>
            </a:r>
            <a:r>
              <a:rPr lang="zh-CN" altLang="en-US" sz="1600">
                <a:latin typeface="MicrosoftYaHei"/>
                <a:ea typeface="MicrosoftYaHei"/>
                <a:sym typeface="+mn-ea"/>
              </a:rPr>
              <a:t>没有统一有效的项目管理工具，各级领导不能及时掌握</a:t>
            </a:r>
            <a:r>
              <a:rPr lang="zh-CN" altLang="en-US" sz="1600">
                <a:solidFill>
                  <a:srgbClr val="C00000"/>
                </a:solidFill>
                <a:latin typeface="MicrosoftYaHei"/>
                <a:ea typeface="MicrosoftYaHei"/>
                <a:sym typeface="+mn-ea"/>
              </a:rPr>
              <a:t>研发过程的进度、问题及风险</a:t>
            </a:r>
            <a:r>
              <a:rPr lang="zh-CN" altLang="en-US" sz="1600">
                <a:latin typeface="MicrosoftYaHei"/>
                <a:ea typeface="MicrosoftYaHei"/>
                <a:sym typeface="+mn-ea"/>
              </a:rPr>
              <a:t>；</a:t>
            </a:r>
            <a:endParaRPr lang="zh-CN" altLang="en-US" sz="1600">
              <a:solidFill>
                <a:schemeClr val="tx1"/>
              </a:solidFill>
              <a:latin typeface="MicrosoftYaHei"/>
              <a:ea typeface="MicrosoftYaHei"/>
            </a:endParaRPr>
          </a:p>
          <a:p>
            <a:pPr marL="285750" indent="-285750" fontAlgn="auto">
              <a:lnSpc>
                <a:spcPct val="200000"/>
              </a:lnSpc>
              <a:buClr>
                <a:srgbClr val="C00000"/>
              </a:buClr>
              <a:buFont typeface="Wingdings" panose="05000000000000000000"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标准规范流程及管理规范不足</a:t>
            </a:r>
            <a:r>
              <a:rPr lang="zh-CN" altLang="en-US" sz="1600">
                <a:latin typeface="微软雅黑" panose="020B0503020204020204" charset="-122"/>
                <a:ea typeface="微软雅黑" panose="020B0503020204020204" charset="-122"/>
                <a:cs typeface="微软雅黑" panose="020B0503020204020204" charset="-122"/>
                <a:sym typeface="+mn-ea"/>
              </a:rPr>
              <a:t>，没有统一的项目管理规范、代码开发规范、模型设计规范、接口设计规范等指导，</a:t>
            </a:r>
            <a:r>
              <a:rPr lang="zh-CN" altLang="en-US" sz="1600">
                <a:solidFill>
                  <a:srgbClr val="C00000"/>
                </a:solidFill>
                <a:latin typeface="微软雅黑" panose="020B0503020204020204" charset="-122"/>
                <a:ea typeface="微软雅黑" panose="020B0503020204020204" charset="-122"/>
                <a:cs typeface="微软雅黑" panose="020B0503020204020204" charset="-122"/>
                <a:sym typeface="+mn-ea"/>
              </a:rPr>
              <a:t>存在在正式环境进行问题修改的不规范操作</a:t>
            </a:r>
            <a:r>
              <a:rPr lang="zh-CN" altLang="en-US" sz="1600">
                <a:latin typeface="微软雅黑" panose="020B0503020204020204" charset="-122"/>
                <a:ea typeface="微软雅黑" panose="020B0503020204020204" charset="-122"/>
                <a:cs typeface="微软雅黑" panose="020B0503020204020204" charset="-122"/>
                <a:sym typeface="+mn-ea"/>
              </a:rPr>
              <a:t>，容易</a:t>
            </a:r>
            <a:r>
              <a:rPr lang="zh-CN" altLang="en-US" sz="1600">
                <a:latin typeface="微软雅黑" panose="020B0503020204020204" charset="-122"/>
                <a:ea typeface="微软雅黑" panose="020B0503020204020204" charset="-122"/>
                <a:cs typeface="微软雅黑" panose="020B0503020204020204" charset="-122"/>
                <a:sym typeface="+mn-ea"/>
              </a:rPr>
              <a:t>形成生产事故的风险</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fontAlgn="auto">
              <a:lnSpc>
                <a:spcPct val="200000"/>
              </a:lnSpc>
              <a:buClr>
                <a:srgbClr val="C00000"/>
              </a:buClr>
              <a:buFont typeface="Wingdings" panose="05000000000000000000"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人员岗位组织不足，</a:t>
            </a:r>
            <a:r>
              <a:rPr lang="zh-CN" altLang="en-US" sz="1600">
                <a:latin typeface="微软雅黑" panose="020B0503020204020204" charset="-122"/>
                <a:ea typeface="微软雅黑" panose="020B0503020204020204" charset="-122"/>
                <a:cs typeface="微软雅黑" panose="020B0503020204020204" charset="-122"/>
                <a:sym typeface="+mn-ea"/>
              </a:rPr>
              <a:t>缺乏专业的测试、运维岗位，</a:t>
            </a:r>
            <a:r>
              <a:rPr lang="zh-CN" altLang="en-US" sz="1600">
                <a:solidFill>
                  <a:schemeClr val="tx1"/>
                </a:solidFill>
                <a:latin typeface="MicrosoftYaHei"/>
                <a:ea typeface="MicrosoftYaHei"/>
                <a:sym typeface="+mn-ea"/>
              </a:rPr>
              <a:t>项目团队不仅要</a:t>
            </a:r>
            <a:r>
              <a:rPr lang="zh-CN" altLang="en-US" sz="1600">
                <a:solidFill>
                  <a:srgbClr val="C00000"/>
                </a:solidFill>
                <a:latin typeface="MicrosoftYaHei"/>
                <a:ea typeface="MicrosoftYaHei"/>
                <a:sym typeface="+mn-ea"/>
              </a:rPr>
              <a:t>忙于研发，还要搭建开发环境、</a:t>
            </a:r>
            <a:r>
              <a:rPr lang="zh-CN" altLang="en-US" sz="1600">
                <a:solidFill>
                  <a:schemeClr val="tx1"/>
                </a:solidFill>
                <a:latin typeface="MicrosoftYaHei"/>
                <a:ea typeface="MicrosoftYaHei"/>
                <a:sym typeface="+mn-ea"/>
              </a:rPr>
              <a:t>组织测试，运维部署，团队</a:t>
            </a:r>
            <a:r>
              <a:rPr lang="zh-CN" altLang="en-US" sz="1600">
                <a:latin typeface="MicrosoftYaHei"/>
                <a:ea typeface="MicrosoftYaHei"/>
                <a:sym typeface="+mn-ea"/>
              </a:rPr>
              <a:t>负担</a:t>
            </a:r>
            <a:r>
              <a:rPr lang="zh-CN" altLang="en-US" sz="1600">
                <a:latin typeface="MicrosoftYaHei"/>
                <a:ea typeface="MicrosoftYaHei"/>
                <a:sym typeface="+mn-ea"/>
              </a:rPr>
              <a:t>较重；</a:t>
            </a:r>
            <a:endParaRPr lang="zh-CN" altLang="en-US" sz="1600">
              <a:latin typeface="MicrosoftYaHei"/>
              <a:ea typeface="MicrosoftYaHei"/>
              <a:sym typeface="+mn-ea"/>
            </a:endParaRPr>
          </a:p>
          <a:p>
            <a:pPr marL="285750" indent="-285750" fontAlgn="auto">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sym typeface="+mn-ea"/>
              </a:rPr>
              <a:t>(4/5)</a:t>
            </a:r>
            <a:endParaRPr lang="zh-CN" altLang="en-US" sz="3600" b="1">
              <a:solidFill>
                <a:schemeClr val="accent1">
                  <a:lumMod val="50000"/>
                </a:schemeClr>
              </a:solidFill>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Rounded Corners 1"/>
          <p:cNvSpPr/>
          <p:nvPr>
            <p:custDataLst>
              <p:tags r:id="rId1"/>
            </p:custDataLst>
          </p:nvPr>
        </p:nvSpPr>
        <p:spPr>
          <a:xfrm>
            <a:off x="633974" y="1964794"/>
            <a:ext cx="10943303" cy="4011562"/>
          </a:xfrm>
          <a:prstGeom prst="roundRect">
            <a:avLst>
              <a:gd name="adj" fmla="val 2578"/>
            </a:avLst>
          </a:prstGeom>
          <a:solidFill>
            <a:srgbClr val="FFFFFF"/>
          </a:solidFill>
          <a:ln>
            <a:noFill/>
          </a:ln>
          <a:effectLst>
            <a:outerShdw blurRad="1041400" sx="93000" sy="93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5" name="Rectangle: Top Corners Rounded 3"/>
          <p:cNvSpPr/>
          <p:nvPr>
            <p:custDataLst>
              <p:tags r:id="rId2"/>
            </p:custDataLst>
          </p:nvPr>
        </p:nvSpPr>
        <p:spPr>
          <a:xfrm rot="16200000">
            <a:off x="6928" y="2591834"/>
            <a:ext cx="4011567" cy="2757478"/>
          </a:xfrm>
          <a:prstGeom prst="round2SameRect">
            <a:avLst>
              <a:gd name="adj1" fmla="val 3886"/>
              <a:gd name="adj2" fmla="val 0"/>
            </a:avLst>
          </a:prstGeom>
          <a:solidFill>
            <a:srgbClr val="FFFFFF"/>
          </a:solidFill>
          <a:ln>
            <a:noFill/>
          </a:ln>
          <a:effectLst>
            <a:outerShdw blurRad="152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6" name="Rectangle 4"/>
          <p:cNvSpPr/>
          <p:nvPr>
            <p:custDataLst>
              <p:tags r:id="rId3"/>
            </p:custDataLst>
          </p:nvPr>
        </p:nvSpPr>
        <p:spPr>
          <a:xfrm>
            <a:off x="633972" y="5043842"/>
            <a:ext cx="2757479" cy="668595"/>
          </a:xfrm>
          <a:prstGeom prst="rect">
            <a:avLst/>
          </a:prstGeom>
          <a:solidFill>
            <a:srgbClr val="162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FFFF"/>
              </a:solidFill>
              <a:latin typeface="Arial" panose="020B0704020202020204" pitchFamily="34" charset="0"/>
              <a:ea typeface="微软雅黑" panose="020B0503020204020204" charset="-122"/>
              <a:sym typeface="Arial" panose="020B0704020202020204" pitchFamily="34" charset="0"/>
            </a:endParaRPr>
          </a:p>
        </p:txBody>
      </p:sp>
      <p:sp>
        <p:nvSpPr>
          <p:cNvPr id="7" name="TextBox 5"/>
          <p:cNvSpPr txBox="1"/>
          <p:nvPr>
            <p:custDataLst>
              <p:tags r:id="rId4"/>
            </p:custDataLst>
          </p:nvPr>
        </p:nvSpPr>
        <p:spPr>
          <a:xfrm>
            <a:off x="896620" y="2936240"/>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mn-ea"/>
              </a:rPr>
              <a:t>系统应用管理能力</a:t>
            </a: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8" name="TextBox 6"/>
          <p:cNvSpPr txBox="1"/>
          <p:nvPr>
            <p:custDataLst>
              <p:tags r:id="rId5"/>
            </p:custDataLst>
          </p:nvPr>
        </p:nvSpPr>
        <p:spPr>
          <a:xfrm>
            <a:off x="992505" y="2205355"/>
            <a:ext cx="209867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需求开发交付能力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9" name="TextBox 7"/>
          <p:cNvSpPr txBox="1"/>
          <p:nvPr>
            <p:custDataLst>
              <p:tags r:id="rId6"/>
            </p:custDataLst>
          </p:nvPr>
        </p:nvSpPr>
        <p:spPr>
          <a:xfrm>
            <a:off x="920750" y="3667125"/>
            <a:ext cx="2242820"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sym typeface="Arial" panose="020B0704020202020204" pitchFamily="34" charset="0"/>
              </a:rPr>
              <a:t>数据管理分析能力</a:t>
            </a:r>
            <a:endParaRPr lang="zh-CN" altLang="en-US" b="1" dirty="0">
              <a:solidFill>
                <a:schemeClr val="tx1"/>
              </a:solidFill>
              <a:latin typeface="微软雅黑" panose="020B0503020204020204" charset="-122"/>
              <a:ea typeface="微软雅黑" panose="020B0503020204020204" charset="-122"/>
              <a:sym typeface="Arial" panose="020B0704020202020204" pitchFamily="34" charset="0"/>
            </a:endParaRPr>
          </a:p>
        </p:txBody>
      </p:sp>
      <p:sp>
        <p:nvSpPr>
          <p:cNvPr id="10" name="TextBox 8"/>
          <p:cNvSpPr txBox="1"/>
          <p:nvPr>
            <p:custDataLst>
              <p:tags r:id="rId7"/>
            </p:custDataLst>
          </p:nvPr>
        </p:nvSpPr>
        <p:spPr>
          <a:xfrm>
            <a:off x="638175" y="4398010"/>
            <a:ext cx="2752725" cy="368300"/>
          </a:xfrm>
          <a:prstGeom prst="rect">
            <a:avLst/>
          </a:prstGeom>
          <a:noFill/>
        </p:spPr>
        <p:txBody>
          <a:bodyPr wrap="square" rtlCol="0" anchor="ctr">
            <a:spAutoFit/>
          </a:bodyPr>
          <a:p>
            <a:pPr algn="ctr" fontAlgn="t"/>
            <a:r>
              <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组织流程标准化能力</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11" name="TextBox 9"/>
          <p:cNvSpPr txBox="1"/>
          <p:nvPr>
            <p:custDataLst>
              <p:tags r:id="rId8"/>
            </p:custDataLst>
          </p:nvPr>
        </p:nvSpPr>
        <p:spPr>
          <a:xfrm>
            <a:off x="633730" y="5157470"/>
            <a:ext cx="2757170" cy="368300"/>
          </a:xfrm>
          <a:prstGeom prst="rect">
            <a:avLst/>
          </a:prstGeom>
          <a:noFill/>
        </p:spPr>
        <p:txBody>
          <a:bodyPr wrap="square" rtlCol="0" anchor="ctr">
            <a:spAutoFit/>
          </a:bodyPr>
          <a:p>
            <a:pPr algn="ctr" fontAlgn="t"/>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Arial" panose="020B0704020202020204" pitchFamily="34" charset="0"/>
              </a:rPr>
              <a:t>信创要求安全合规能力</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Arial" panose="020B0704020202020204" pitchFamily="34" charset="0"/>
            </a:endParaRPr>
          </a:p>
        </p:txBody>
      </p:sp>
      <p:sp>
        <p:nvSpPr>
          <p:cNvPr id="2" name="文本框 1"/>
          <p:cNvSpPr txBox="1"/>
          <p:nvPr/>
        </p:nvSpPr>
        <p:spPr>
          <a:xfrm>
            <a:off x="3435985" y="1964690"/>
            <a:ext cx="8009255" cy="3915410"/>
          </a:xfrm>
          <a:prstGeom prst="rect">
            <a:avLst/>
          </a:prstGeom>
          <a:noFill/>
        </p:spPr>
        <p:txBody>
          <a:bodyPr wrap="square" rtlCol="0" anchor="t">
            <a:noAutofit/>
          </a:bodyPr>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满足国产化替代趋势，系统操作系统、服务器、中间件、数据库等需要</a:t>
            </a:r>
            <a:r>
              <a:rPr lang="zh-CN" altLang="en-US" sz="1600">
                <a:solidFill>
                  <a:srgbClr val="C00000"/>
                </a:solidFill>
                <a:latin typeface="微软雅黑" charset="0"/>
                <a:ea typeface="微软雅黑" charset="0"/>
                <a:cs typeface="微软雅黑" charset="0"/>
                <a:sym typeface="+mn-ea"/>
              </a:rPr>
              <a:t>符合信创要求</a:t>
            </a:r>
            <a:r>
              <a:rPr lang="zh-CN" altLang="en-US" sz="1600">
                <a:solidFill>
                  <a:schemeClr val="tx1"/>
                </a:solidFill>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sym typeface="+mn-ea"/>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业务线众多和系统复杂，需要满足公安网信不定期漏洞扫描、网络爬虫等各种安全应对能力；</a:t>
            </a:r>
            <a:r>
              <a:rPr lang="zh-CN" altLang="en-US" sz="1600" dirty="0">
                <a:latin typeface="Arial" panose="020B0704020202020204" pitchFamily="34" charset="0"/>
                <a:ea typeface="微软雅黑" panose="020B0503020204020204" charset="-122"/>
                <a:sym typeface="Arial" panose="020B0704020202020204" pitchFamily="34" charset="0"/>
              </a:rPr>
              <a:t>完善</a:t>
            </a:r>
            <a:r>
              <a:rPr lang="zh-CN" altLang="en-US" sz="1600" dirty="0">
                <a:solidFill>
                  <a:srgbClr val="C00000"/>
                </a:solidFill>
                <a:latin typeface="Arial" panose="020B0704020202020204" pitchFamily="34" charset="0"/>
                <a:ea typeface="微软雅黑" panose="020B0503020204020204" charset="-122"/>
                <a:sym typeface="Arial" panose="020B0704020202020204" pitchFamily="34" charset="0"/>
              </a:rPr>
              <a:t>安全管理体系</a:t>
            </a:r>
            <a:r>
              <a:rPr lang="zh-CN" altLang="en-US" sz="1600" dirty="0">
                <a:latin typeface="Arial" panose="020B0704020202020204" pitchFamily="34" charset="0"/>
                <a:ea typeface="微软雅黑" panose="020B0503020204020204" charset="-122"/>
                <a:sym typeface="Arial" panose="020B0704020202020204" pitchFamily="34" charset="0"/>
              </a:rPr>
              <a:t>，包括数据加密、访问控制、安全审计等措施，确保数据的机密性、完整性和可用性</a:t>
            </a:r>
            <a:endParaRPr lang="zh-CN" altLang="en-US" sz="1600">
              <a:latin typeface="微软雅黑" charset="0"/>
              <a:ea typeface="微软雅黑" charset="0"/>
              <a:cs typeface="微软雅黑" charset="0"/>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等保与密评要求满足信息安全等级保护和密码应用安全性评估等合规性要求，包括</a:t>
            </a:r>
            <a:r>
              <a:rPr lang="zh-CN" altLang="en-US" sz="1600">
                <a:solidFill>
                  <a:srgbClr val="C00000"/>
                </a:solidFill>
                <a:latin typeface="微软雅黑" charset="0"/>
                <a:ea typeface="微软雅黑" charset="0"/>
                <a:cs typeface="微软雅黑" charset="0"/>
                <a:sym typeface="+mn-ea"/>
              </a:rPr>
              <a:t>定期修改口令、统一身份认证、登录账号的权限管理</a:t>
            </a:r>
            <a:r>
              <a:rPr lang="zh-CN" altLang="en-US" sz="1600">
                <a:latin typeface="微软雅黑" charset="0"/>
                <a:ea typeface="微软雅黑" charset="0"/>
                <a:cs typeface="微软雅黑" charset="0"/>
                <a:sym typeface="+mn-ea"/>
              </a:rPr>
              <a:t>等措施，确保关键信息的安全性。</a:t>
            </a:r>
            <a:endParaRPr lang="zh-CN" altLang="en-US" sz="1600">
              <a:latin typeface="微软雅黑" charset="0"/>
              <a:ea typeface="微软雅黑" charset="0"/>
              <a:cs typeface="微软雅黑" charset="0"/>
              <a:sym typeface="+mn-ea"/>
            </a:endParaRPr>
          </a:p>
          <a:p>
            <a:pPr marL="285750" indent="-285750">
              <a:lnSpc>
                <a:spcPct val="200000"/>
              </a:lnSpc>
              <a:buClr>
                <a:srgbClr val="C00000"/>
              </a:buClr>
              <a:buFont typeface="Wingdings" panose="05000000000000000000" charset="0"/>
              <a:buChar char=""/>
            </a:pPr>
            <a:r>
              <a:rPr lang="zh-CN" altLang="en-US" sz="1600">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sym typeface="+mn-ea"/>
            </a:endParaRPr>
          </a:p>
        </p:txBody>
      </p:sp>
      <p:sp>
        <p:nvSpPr>
          <p:cNvPr id="3" name="标题 1"/>
          <p:cNvSpPr>
            <a:spLocks noGrp="1"/>
          </p:cNvSpPr>
          <p:nvPr>
            <p:custDataLst>
              <p:tags r:id="rId9"/>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应用现状问题总结</a:t>
            </a:r>
            <a:r>
              <a:rPr lang="en-US" altLang="zh-CN" sz="3600" b="1">
                <a:solidFill>
                  <a:schemeClr val="accent1">
                    <a:lumMod val="50000"/>
                  </a:schemeClr>
                </a:solidFill>
                <a:latin typeface="微软雅黑" charset="0"/>
                <a:ea typeface="微软雅黑" charset="0"/>
                <a:sym typeface="+mn-ea"/>
              </a:rPr>
              <a:t>(5/5)</a:t>
            </a:r>
            <a:endParaRPr lang="zh-CN" altLang="en-US" sz="3600" b="1">
              <a:solidFill>
                <a:schemeClr val="accent1">
                  <a:lumMod val="50000"/>
                </a:schemeClr>
              </a:solidFill>
            </a:endParaRPr>
          </a:p>
        </p:txBody>
      </p:sp>
    </p:spTree>
  </p:cSld>
  <p:clrMapOvr>
    <a:masterClrMapping/>
  </p:clrMapOvr>
  <p:timing>
    <p:tnLst>
      <p:par>
        <p:cTn id="1" dur="indefinite" restart="never" nodeType="tmRoot"/>
      </p:par>
    </p:tnLst>
    <p:bldLst>
      <p:bldP spid="4" grpId="0" bldLvl="0" animBg="1"/>
      <p:bldP spid="5" grpId="0" bldLvl="0" animBg="1"/>
      <p:bldP spid="6" grpId="0" bldLvl="0" animBg="1"/>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7"/>
          <p:cNvSpPr txBox="1"/>
          <p:nvPr userDrawn="1"/>
        </p:nvSpPr>
        <p:spPr>
          <a:xfrm>
            <a:off x="4898390" y="2856230"/>
            <a:ext cx="6715760" cy="6076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行业平台建设</a:t>
            </a:r>
            <a:r>
              <a:rPr lang="zh-CN" altLang="en-US" sz="2800" b="1"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对标</a:t>
            </a:r>
            <a:endParaRPr kumimoji="0" lang="zh-CN" altLang="en-US" sz="28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sym typeface="+mn-lt"/>
            </a:endParaRPr>
          </a:p>
        </p:txBody>
      </p:sp>
      <p:grpSp>
        <p:nvGrpSpPr>
          <p:cNvPr id="47" name="组合 46"/>
          <p:cNvGrpSpPr/>
          <p:nvPr userDrawn="1"/>
        </p:nvGrpSpPr>
        <p:grpSpPr>
          <a:xfrm>
            <a:off x="3748405" y="3030220"/>
            <a:ext cx="783590" cy="798195"/>
            <a:chOff x="3959" y="5883"/>
            <a:chExt cx="858" cy="809"/>
          </a:xfrm>
        </p:grpSpPr>
        <p:sp>
          <p:nvSpPr>
            <p:cNvPr id="48" name="Freeform 5"/>
            <p:cNvSpPr/>
            <p:nvPr/>
          </p:nvSpPr>
          <p:spPr bwMode="auto">
            <a:xfrm>
              <a:off x="3959" y="5883"/>
              <a:ext cx="858" cy="809"/>
            </a:xfrm>
            <a:custGeom>
              <a:avLst/>
              <a:gdLst>
                <a:gd name="T0" fmla="*/ 0 w 86"/>
                <a:gd name="T1" fmla="*/ 86 h 86"/>
                <a:gd name="T2" fmla="*/ 0 w 86"/>
                <a:gd name="T3" fmla="*/ 22 h 86"/>
                <a:gd name="T4" fmla="*/ 23 w 86"/>
                <a:gd name="T5" fmla="*/ 0 h 86"/>
                <a:gd name="T6" fmla="*/ 86 w 86"/>
                <a:gd name="T7" fmla="*/ 0 h 86"/>
                <a:gd name="T8" fmla="*/ 86 w 86"/>
                <a:gd name="T9" fmla="*/ 63 h 86"/>
                <a:gd name="T10" fmla="*/ 64 w 86"/>
                <a:gd name="T11" fmla="*/ 86 h 86"/>
                <a:gd name="T12" fmla="*/ 0 w 8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6" h="86">
                  <a:moveTo>
                    <a:pt x="0" y="86"/>
                  </a:moveTo>
                  <a:cubicBezTo>
                    <a:pt x="0" y="22"/>
                    <a:pt x="0" y="22"/>
                    <a:pt x="0" y="22"/>
                  </a:cubicBezTo>
                  <a:cubicBezTo>
                    <a:pt x="0" y="10"/>
                    <a:pt x="10" y="0"/>
                    <a:pt x="23" y="0"/>
                  </a:cubicBezTo>
                  <a:cubicBezTo>
                    <a:pt x="86" y="0"/>
                    <a:pt x="86" y="0"/>
                    <a:pt x="86" y="0"/>
                  </a:cubicBezTo>
                  <a:cubicBezTo>
                    <a:pt x="86" y="63"/>
                    <a:pt x="86" y="63"/>
                    <a:pt x="86" y="63"/>
                  </a:cubicBezTo>
                  <a:cubicBezTo>
                    <a:pt x="86" y="76"/>
                    <a:pt x="76" y="86"/>
                    <a:pt x="64" y="86"/>
                  </a:cubicBezTo>
                  <a:lnTo>
                    <a:pt x="0" y="86"/>
                  </a:lnTo>
                  <a:close/>
                </a:path>
              </a:pathLst>
            </a:custGeom>
            <a:gradFill>
              <a:gsLst>
                <a:gs pos="91000">
                  <a:srgbClr val="89C5FE">
                    <a:alpha val="100000"/>
                  </a:srgbClr>
                </a:gs>
                <a:gs pos="8000">
                  <a:srgbClr val="0967ED"/>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9" name="文本框 48"/>
            <p:cNvSpPr txBox="1"/>
            <p:nvPr/>
          </p:nvSpPr>
          <p:spPr>
            <a:xfrm>
              <a:off x="4054" y="6026"/>
              <a:ext cx="744" cy="5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03</a:t>
              </a:r>
              <a:endParaRPr kumimoji="0" lang="en-US" altLang="zh-CN" sz="2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cxnSp>
        <p:nvCxnSpPr>
          <p:cNvPr id="2" name="直接连接符 1"/>
          <p:cNvCxnSpPr/>
          <p:nvPr userDrawn="1">
            <p:custDataLst>
              <p:tags r:id="rId1"/>
            </p:custDataLst>
          </p:nvPr>
        </p:nvCxnSpPr>
        <p:spPr>
          <a:xfrm>
            <a:off x="4898390" y="3465195"/>
            <a:ext cx="4112895" cy="0"/>
          </a:xfrm>
          <a:prstGeom prst="line">
            <a:avLst/>
          </a:prstGeom>
          <a:ln>
            <a:gradFill>
              <a:gsLst>
                <a:gs pos="98000">
                  <a:schemeClr val="bg1"/>
                </a:gs>
                <a:gs pos="45000">
                  <a:srgbClr val="89C5FE"/>
                </a:gs>
                <a:gs pos="0">
                  <a:srgbClr val="2279F0"/>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国家电网数字化平台建设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pic>
        <p:nvPicPr>
          <p:cNvPr id="5" name="图片 4"/>
          <p:cNvPicPr>
            <a:picLocks noChangeAspect="1"/>
          </p:cNvPicPr>
          <p:nvPr>
            <p:custDataLst>
              <p:tags r:id="rId2"/>
            </p:custDataLst>
          </p:nvPr>
        </p:nvPicPr>
        <p:blipFill>
          <a:blip r:embed="rId3"/>
          <a:stretch>
            <a:fillRect/>
          </a:stretch>
        </p:blipFill>
        <p:spPr>
          <a:xfrm>
            <a:off x="0" y="1052830"/>
            <a:ext cx="12192000" cy="56261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国家电网数字化平台建设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pic>
        <p:nvPicPr>
          <p:cNvPr id="5" name="图片 4"/>
          <p:cNvPicPr>
            <a:picLocks noChangeAspect="1"/>
          </p:cNvPicPr>
          <p:nvPr>
            <p:custDataLst>
              <p:tags r:id="rId2"/>
            </p:custDataLst>
          </p:nvPr>
        </p:nvPicPr>
        <p:blipFill>
          <a:blip r:embed="rId3"/>
          <a:stretch>
            <a:fillRect/>
          </a:stretch>
        </p:blipFill>
        <p:spPr>
          <a:xfrm>
            <a:off x="408940" y="1079500"/>
            <a:ext cx="11301730" cy="5778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680077" y="1714969"/>
            <a:ext cx="3392170" cy="3169285"/>
          </a:xfrm>
          <a:prstGeom prst="rect">
            <a:avLst/>
          </a:prstGeom>
          <a:noFill/>
        </p:spPr>
        <p:txBody>
          <a:bodyPr wrap="non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第一部分</a:t>
            </a:r>
            <a:r>
              <a:rPr kumimoji="0" lang="zh-CN" altLang="en-US"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rPr>
              <a:t>：系统现状架构梳理</a:t>
            </a:r>
            <a:endParaRPr kumimoji="0" lang="en-US" altLang="zh-CN"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endParaRPr kumimoji="0" lang="en-US" altLang="zh-CN"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rPr>
              <a:t>第二部分：</a:t>
            </a:r>
            <a:r>
              <a:rPr lang="zh-CN" altLang="en-US" sz="2000" dirty="0" smtClean="0">
                <a:solidFill>
                  <a:prstClr val="black"/>
                </a:solidFill>
                <a:latin typeface="黑体" panose="02010609060101010101" charset="-122"/>
                <a:ea typeface="黑体" panose="02010609060101010101" charset="-122"/>
              </a:rPr>
              <a:t>当前</a:t>
            </a:r>
            <a:r>
              <a:rPr lang="zh-CN" altLang="en-US" sz="2000" dirty="0" smtClean="0">
                <a:solidFill>
                  <a:prstClr val="black"/>
                </a:solidFill>
                <a:latin typeface="黑体" panose="02010609060101010101" charset="-122"/>
                <a:ea typeface="黑体" panose="02010609060101010101" charset="-122"/>
              </a:rPr>
              <a:t>系统问题总结</a:t>
            </a:r>
            <a:endParaRPr lang="zh-CN" altLang="en-US" sz="2000" dirty="0" smtClean="0">
              <a:solidFill>
                <a:prstClr val="black"/>
              </a:solidFill>
              <a:latin typeface="黑体" panose="02010609060101010101" charset="-122"/>
              <a:ea typeface="黑体" panose="02010609060101010101" charset="-122"/>
            </a:endParaRPr>
          </a:p>
          <a:p>
            <a:pPr marL="0" marR="0" lvl="0" indent="0" algn="l" defTabSz="914400" rtl="0" eaLnBrk="1" fontAlgn="auto" latinLnBrk="0" hangingPunct="1">
              <a:lnSpc>
                <a:spcPct val="200000"/>
              </a:lnSpc>
              <a:spcBef>
                <a:spcPts val="0"/>
              </a:spcBef>
              <a:spcAft>
                <a:spcPts val="0"/>
              </a:spcAft>
              <a:buClrTx/>
              <a:buSzTx/>
              <a:buFontTx/>
              <a:buNone/>
              <a:defRPr/>
            </a:pPr>
            <a:endParaRPr kumimoji="0" lang="en-US" altLang="zh-CN"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endParaRPr>
          </a:p>
          <a:p>
            <a:pPr lvl="0">
              <a:lnSpc>
                <a:spcPct val="200000"/>
              </a:lnSpc>
              <a:defRPr/>
            </a:pPr>
            <a:r>
              <a:rPr kumimoji="0" lang="zh-CN" altLang="en-US" sz="2000" b="0" i="0" u="none" strike="noStrike" kern="1200" cap="none" spc="0" normalizeH="0" baseline="0" noProof="0" dirty="0" smtClean="0">
                <a:ln>
                  <a:noFill/>
                </a:ln>
                <a:solidFill>
                  <a:prstClr val="black"/>
                </a:solidFill>
                <a:effectLst/>
                <a:uLnTx/>
                <a:uFillTx/>
                <a:latin typeface="黑体" panose="02010609060101010101" charset="-122"/>
                <a:ea typeface="黑体" panose="02010609060101010101" charset="-122"/>
                <a:cs typeface="+mn-cs"/>
              </a:rPr>
              <a:t>第三部分：</a:t>
            </a:r>
            <a:r>
              <a:rPr lang="zh-CN" altLang="en-US" sz="2000" dirty="0" smtClean="0">
                <a:solidFill>
                  <a:prstClr val="black"/>
                </a:solidFill>
                <a:latin typeface="黑体" panose="02010609060101010101" charset="-122"/>
              </a:rPr>
              <a:t>行业平台建设</a:t>
            </a:r>
            <a:r>
              <a:rPr lang="zh-CN" altLang="en-US" sz="2000" dirty="0" smtClean="0">
                <a:solidFill>
                  <a:prstClr val="black"/>
                </a:solidFill>
                <a:latin typeface="黑体" panose="02010609060101010101" charset="-122"/>
              </a:rPr>
              <a:t>对标</a:t>
            </a:r>
            <a:endParaRPr lang="zh-CN" altLang="en-US" sz="2000" dirty="0" smtClean="0">
              <a:solidFill>
                <a:prstClr val="black"/>
              </a:solidFill>
              <a:latin typeface="黑体" panose="02010609060101010101" charset="-122"/>
            </a:endParaRPr>
          </a:p>
        </p:txBody>
      </p:sp>
      <p:grpSp>
        <p:nvGrpSpPr>
          <p:cNvPr id="2" name="组合 1"/>
          <p:cNvGrpSpPr/>
          <p:nvPr/>
        </p:nvGrpSpPr>
        <p:grpSpPr>
          <a:xfrm>
            <a:off x="1559964" y="2415979"/>
            <a:ext cx="1000275" cy="1107873"/>
            <a:chOff x="2196448" y="2414908"/>
            <a:chExt cx="1000276" cy="1107873"/>
          </a:xfrm>
        </p:grpSpPr>
        <p:sp>
          <p:nvSpPr>
            <p:cNvPr id="13" name="文本框 12"/>
            <p:cNvSpPr txBox="1"/>
            <p:nvPr/>
          </p:nvSpPr>
          <p:spPr>
            <a:xfrm>
              <a:off x="2196448" y="2414908"/>
              <a:ext cx="1000276" cy="7934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目录</a:t>
              </a:r>
              <a:endParaRPr kumimoji="0" lang="en-US" altLang="zh-CN" sz="30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等线" panose="020F0502020204030204"/>
                  <a:ea typeface="黑体" panose="02010609060101010101" charset="-122"/>
                  <a:cs typeface="+mn-cs"/>
                </a:rPr>
                <a:t>CONTENTS</a:t>
              </a:r>
              <a:endParaRPr kumimoji="0" lang="en-US" altLang="zh-CN" sz="1600" b="0" i="0" u="none" strike="noStrike" kern="1200" cap="none" spc="0" normalizeH="0" baseline="0" noProof="0" dirty="0">
                <a:ln>
                  <a:noFill/>
                </a:ln>
                <a:solidFill>
                  <a:prstClr val="white"/>
                </a:solidFill>
                <a:effectLst/>
                <a:uLnTx/>
                <a:uFillTx/>
                <a:latin typeface="等线" panose="020F0502020204030204"/>
                <a:ea typeface="黑体" panose="02010609060101010101" charset="-122"/>
                <a:cs typeface="+mn-cs"/>
              </a:endParaRPr>
            </a:p>
          </p:txBody>
        </p:sp>
        <p:sp>
          <p:nvSpPr>
            <p:cNvPr id="14" name="矩形 13"/>
            <p:cNvSpPr/>
            <p:nvPr/>
          </p:nvSpPr>
          <p:spPr>
            <a:xfrm>
              <a:off x="2764723" y="3497581"/>
              <a:ext cx="396000" cy="2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5"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086485"/>
            <a:ext cx="12192000" cy="5745480"/>
          </a:xfrm>
          <a:prstGeom prst="rect">
            <a:avLst/>
          </a:prstGeom>
        </p:spPr>
      </p:pic>
      <p:sp>
        <p:nvSpPr>
          <p:cNvPr id="3"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国家电网数字化平台建设</a:t>
            </a:r>
            <a:r>
              <a:rPr lang="zh-CN" altLang="en-US" sz="3600" b="1">
                <a:solidFill>
                  <a:schemeClr val="accent1">
                    <a:lumMod val="50000"/>
                  </a:schemeClr>
                </a:solidFill>
              </a:rPr>
              <a:t>内容</a:t>
            </a:r>
            <a:endParaRPr lang="zh-CN" altLang="en-US" sz="3600" b="1">
              <a:solidFill>
                <a:schemeClr val="accent1">
                  <a:lumMod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移动集团数字化平台建设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pic>
        <p:nvPicPr>
          <p:cNvPr id="4" name="图片 3"/>
          <p:cNvPicPr>
            <a:picLocks noChangeAspect="1"/>
          </p:cNvPicPr>
          <p:nvPr>
            <p:custDataLst>
              <p:tags r:id="rId2"/>
            </p:custDataLst>
          </p:nvPr>
        </p:nvPicPr>
        <p:blipFill>
          <a:blip r:embed="rId3"/>
          <a:stretch>
            <a:fillRect/>
          </a:stretch>
        </p:blipFill>
        <p:spPr>
          <a:xfrm>
            <a:off x="0" y="962025"/>
            <a:ext cx="12192000" cy="61194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085850"/>
            <a:ext cx="12192000" cy="5676265"/>
          </a:xfrm>
          <a:prstGeom prst="rect">
            <a:avLst/>
          </a:prstGeom>
        </p:spPr>
      </p:pic>
      <p:sp>
        <p:nvSpPr>
          <p:cNvPr id="3"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移动集团数字化平台建设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电信集团数字化平台建设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pic>
        <p:nvPicPr>
          <p:cNvPr id="3" name="图片 2"/>
          <p:cNvPicPr>
            <a:picLocks noChangeAspect="1"/>
          </p:cNvPicPr>
          <p:nvPr>
            <p:custDataLst>
              <p:tags r:id="rId2"/>
            </p:custDataLst>
          </p:nvPr>
        </p:nvPicPr>
        <p:blipFill>
          <a:blip r:embed="rId3"/>
          <a:stretch>
            <a:fillRect/>
          </a:stretch>
        </p:blipFill>
        <p:spPr>
          <a:xfrm>
            <a:off x="328295" y="1077595"/>
            <a:ext cx="11512550" cy="57797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电信集团数字化平台建设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pic>
        <p:nvPicPr>
          <p:cNvPr id="4" name="图片 3"/>
          <p:cNvPicPr>
            <a:picLocks noChangeAspect="1"/>
          </p:cNvPicPr>
          <p:nvPr>
            <p:custDataLst>
              <p:tags r:id="rId2"/>
            </p:custDataLst>
          </p:nvPr>
        </p:nvPicPr>
        <p:blipFill>
          <a:blip r:embed="rId3"/>
          <a:stretch>
            <a:fillRect/>
          </a:stretch>
        </p:blipFill>
        <p:spPr>
          <a:xfrm>
            <a:off x="0" y="1078230"/>
            <a:ext cx="12192000" cy="5829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083310"/>
            <a:ext cx="12192000" cy="5606415"/>
          </a:xfrm>
          <a:prstGeom prst="rect">
            <a:avLst/>
          </a:prstGeom>
        </p:spPr>
      </p:pic>
      <p:sp>
        <p:nvSpPr>
          <p:cNvPr id="4"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联通集团数字化平台建设</a:t>
            </a:r>
            <a:r>
              <a:rPr lang="zh-CN" altLang="en-US" sz="3600" b="1">
                <a:solidFill>
                  <a:schemeClr val="accent1">
                    <a:lumMod val="50000"/>
                  </a:schemeClr>
                </a:solidFill>
              </a:rPr>
              <a:t>规划</a:t>
            </a:r>
            <a:endParaRPr lang="zh-CN" altLang="en-US" sz="3600" b="1">
              <a:solidFill>
                <a:schemeClr val="accent1">
                  <a:lumMod val="50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联通集团数字化平台建设</a:t>
            </a:r>
            <a:r>
              <a:rPr lang="zh-CN" altLang="en-US" sz="3600" b="1">
                <a:solidFill>
                  <a:schemeClr val="accent1">
                    <a:lumMod val="50000"/>
                  </a:schemeClr>
                </a:solidFill>
              </a:rPr>
              <a:t>思路</a:t>
            </a:r>
            <a:endParaRPr lang="zh-CN" altLang="en-US" sz="3600" b="1">
              <a:solidFill>
                <a:schemeClr val="accent1">
                  <a:lumMod val="50000"/>
                </a:schemeClr>
              </a:solidFill>
            </a:endParaRPr>
          </a:p>
        </p:txBody>
      </p:sp>
      <p:pic>
        <p:nvPicPr>
          <p:cNvPr id="5" name="图片 4"/>
          <p:cNvPicPr>
            <a:picLocks noChangeAspect="1"/>
          </p:cNvPicPr>
          <p:nvPr>
            <p:custDataLst>
              <p:tags r:id="rId2"/>
            </p:custDataLst>
          </p:nvPr>
        </p:nvPicPr>
        <p:blipFill>
          <a:blip r:embed="rId3"/>
          <a:stretch>
            <a:fillRect/>
          </a:stretch>
        </p:blipFill>
        <p:spPr>
          <a:xfrm>
            <a:off x="635" y="1075055"/>
            <a:ext cx="12191365" cy="56140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082040"/>
            <a:ext cx="12192000" cy="5603240"/>
          </a:xfrm>
          <a:prstGeom prst="rect">
            <a:avLst/>
          </a:prstGeom>
        </p:spPr>
      </p:pic>
      <p:sp>
        <p:nvSpPr>
          <p:cNvPr id="4" name="标题 1"/>
          <p:cNvSpPr>
            <a:spLocks noGrp="1"/>
          </p:cNvSpPr>
          <p:nvPr>
            <p:custDataLst>
              <p:tags r:id="rId3"/>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联通集团数字化平台建设</a:t>
            </a:r>
            <a:r>
              <a:rPr lang="zh-CN" altLang="en-US" sz="3600" b="1">
                <a:solidFill>
                  <a:schemeClr val="accent1">
                    <a:lumMod val="50000"/>
                  </a:schemeClr>
                </a:solidFill>
              </a:rPr>
              <a:t>内容</a:t>
            </a:r>
            <a:endParaRPr lang="zh-CN" altLang="en-US" sz="3600" b="1">
              <a:solidFill>
                <a:schemeClr val="accent1">
                  <a:lumMod val="50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华为数字化转型规划</a:t>
            </a:r>
            <a:r>
              <a:rPr lang="zh-CN" altLang="en-US" sz="3600" b="1">
                <a:solidFill>
                  <a:schemeClr val="accent1">
                    <a:lumMod val="50000"/>
                  </a:schemeClr>
                </a:solidFill>
              </a:rPr>
              <a:t>架构</a:t>
            </a:r>
            <a:endParaRPr lang="zh-CN" altLang="en-US" sz="3600" b="1">
              <a:solidFill>
                <a:schemeClr val="accent1">
                  <a:lumMod val="50000"/>
                </a:schemeClr>
              </a:solidFill>
            </a:endParaRPr>
          </a:p>
        </p:txBody>
      </p:sp>
      <p:pic>
        <p:nvPicPr>
          <p:cNvPr id="5" name="图片 4" descr="/Users/mjg/Library/Containers/com.kingsoft.wpsoffice.mac/Data/tmp/picturecompress_20240731162234/output_1.pngoutput_1"/>
          <p:cNvPicPr>
            <a:picLocks noChangeAspect="1"/>
          </p:cNvPicPr>
          <p:nvPr>
            <p:custDataLst>
              <p:tags r:id="rId2"/>
            </p:custDataLst>
          </p:nvPr>
        </p:nvPicPr>
        <p:blipFill>
          <a:blip r:embed="rId3"/>
          <a:stretch>
            <a:fillRect/>
          </a:stretch>
        </p:blipFill>
        <p:spPr>
          <a:xfrm>
            <a:off x="452755" y="1078230"/>
            <a:ext cx="11332845" cy="57797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8497570" y="2270760"/>
            <a:ext cx="3510915" cy="4095750"/>
          </a:xfrm>
          <a:prstGeom prst="rect">
            <a:avLst/>
          </a:prstGeom>
          <a:ln w="9525">
            <a:solidFill>
              <a:srgbClr val="A6A6A6"/>
            </a:solidFill>
          </a:ln>
        </p:spPr>
        <p:txBody>
          <a:bodyPr vert="horz" wrap="square" lIns="0" tIns="190500" rIns="0" bIns="0" rtlCol="0">
            <a:noAutofit/>
          </a:bodyPr>
          <a:lstStyle/>
          <a:p>
            <a:pPr marR="31115" algn="ctr">
              <a:lnSpc>
                <a:spcPct val="100000"/>
              </a:lnSpc>
              <a:spcBef>
                <a:spcPts val="1125"/>
              </a:spcBef>
            </a:pPr>
            <a:r>
              <a:rPr sz="1865" b="1" dirty="0">
                <a:solidFill>
                  <a:srgbClr val="C00000"/>
                </a:solidFill>
                <a:latin typeface="微软雅黑"/>
                <a:cs typeface="微软雅黑"/>
              </a:rPr>
              <a:t>IT</a:t>
            </a:r>
            <a:r>
              <a:rPr sz="1865" b="1" spc="-10" dirty="0">
                <a:solidFill>
                  <a:srgbClr val="C00000"/>
                </a:solidFill>
                <a:latin typeface="微软雅黑"/>
                <a:cs typeface="微软雅黑"/>
              </a:rPr>
              <a:t> </a:t>
            </a:r>
            <a:r>
              <a:rPr sz="1865" b="1" dirty="0">
                <a:solidFill>
                  <a:srgbClr val="C00000"/>
                </a:solidFill>
                <a:latin typeface="微软雅黑"/>
                <a:cs typeface="微软雅黑"/>
              </a:rPr>
              <a:t>架构</a:t>
            </a:r>
            <a:endParaRPr sz="1865">
              <a:latin typeface="微软雅黑"/>
              <a:cs typeface="微软雅黑"/>
            </a:endParaRPr>
          </a:p>
        </p:txBody>
      </p:sp>
      <p:sp>
        <p:nvSpPr>
          <p:cNvPr id="10" name="object 10"/>
          <p:cNvSpPr txBox="1"/>
          <p:nvPr/>
        </p:nvSpPr>
        <p:spPr>
          <a:xfrm>
            <a:off x="8803005" y="5384800"/>
            <a:ext cx="2906395" cy="777875"/>
          </a:xfrm>
          <a:prstGeom prst="rect">
            <a:avLst/>
          </a:prstGeom>
          <a:solidFill>
            <a:srgbClr val="F1F1F1"/>
          </a:solidFill>
          <a:ln w="6350">
            <a:solidFill>
              <a:srgbClr val="BEBEBE"/>
            </a:solidFill>
          </a:ln>
        </p:spPr>
        <p:txBody>
          <a:bodyPr vert="horz" wrap="square" lIns="0" tIns="846" rIns="0" bIns="0" rtlCol="0" anchor="ctr" anchorCtr="1">
            <a:noAutofit/>
          </a:bodyPr>
          <a:lstStyle/>
          <a:p>
            <a:pPr algn="ctr">
              <a:lnSpc>
                <a:spcPct val="100000"/>
              </a:lnSpc>
              <a:spcBef>
                <a:spcPts val="5"/>
              </a:spcBef>
            </a:pPr>
            <a:r>
              <a:rPr sz="1465" b="1" dirty="0">
                <a:latin typeface="微软雅黑"/>
                <a:cs typeface="微软雅黑"/>
              </a:rPr>
              <a:t>云平台统一技术底座</a:t>
            </a:r>
            <a:endParaRPr sz="1465">
              <a:latin typeface="微软雅黑"/>
              <a:cs typeface="微软雅黑"/>
            </a:endParaRPr>
          </a:p>
        </p:txBody>
      </p:sp>
      <p:sp>
        <p:nvSpPr>
          <p:cNvPr id="11" name="object 11"/>
          <p:cNvSpPr txBox="1"/>
          <p:nvPr/>
        </p:nvSpPr>
        <p:spPr>
          <a:xfrm>
            <a:off x="8803005" y="4194810"/>
            <a:ext cx="1308100" cy="1001395"/>
          </a:xfrm>
          <a:prstGeom prst="rect">
            <a:avLst/>
          </a:prstGeom>
          <a:solidFill>
            <a:srgbClr val="F1F1F1"/>
          </a:solidFill>
          <a:ln w="6350">
            <a:solidFill>
              <a:srgbClr val="BEBEBE"/>
            </a:solidFill>
          </a:ln>
        </p:spPr>
        <p:txBody>
          <a:bodyPr vert="horz" wrap="square" lIns="0" tIns="846" rIns="0" bIns="0" rtlCol="0">
            <a:noAutofit/>
          </a:bodyPr>
          <a:lstStyle/>
          <a:p>
            <a:pPr>
              <a:lnSpc>
                <a:spcPct val="100000"/>
              </a:lnSpc>
              <a:spcBef>
                <a:spcPts val="5"/>
              </a:spcBef>
            </a:pPr>
            <a:endParaRPr sz="1865">
              <a:latin typeface="Times New Roman" panose="02020603050405020304"/>
              <a:cs typeface="Times New Roman" panose="02020603050405020304"/>
            </a:endParaRPr>
          </a:p>
          <a:p>
            <a:pPr marL="69850">
              <a:lnSpc>
                <a:spcPct val="100000"/>
              </a:lnSpc>
            </a:pPr>
            <a:r>
              <a:rPr sz="1465" b="1" dirty="0">
                <a:latin typeface="微软雅黑"/>
                <a:cs typeface="微软雅黑"/>
              </a:rPr>
              <a:t>业务中台统一</a:t>
            </a:r>
            <a:endParaRPr sz="1465">
              <a:latin typeface="微软雅黑"/>
              <a:cs typeface="微软雅黑"/>
            </a:endParaRPr>
          </a:p>
          <a:p>
            <a:pPr marL="83185">
              <a:lnSpc>
                <a:spcPct val="100000"/>
              </a:lnSpc>
              <a:spcBef>
                <a:spcPts val="210"/>
              </a:spcBef>
            </a:pPr>
            <a:r>
              <a:rPr sz="1465" spc="5" dirty="0">
                <a:latin typeface="微软雅黑"/>
                <a:cs typeface="微软雅黑"/>
              </a:rPr>
              <a:t>N</a:t>
            </a:r>
            <a:r>
              <a:rPr sz="1465" dirty="0">
                <a:latin typeface="微软雅黑"/>
                <a:cs typeface="微软雅黑"/>
              </a:rPr>
              <a:t>个业务中心</a:t>
            </a:r>
            <a:endParaRPr sz="1465">
              <a:latin typeface="微软雅黑"/>
              <a:cs typeface="微软雅黑"/>
            </a:endParaRPr>
          </a:p>
        </p:txBody>
      </p:sp>
      <p:sp>
        <p:nvSpPr>
          <p:cNvPr id="12" name="object 12"/>
          <p:cNvSpPr txBox="1"/>
          <p:nvPr/>
        </p:nvSpPr>
        <p:spPr>
          <a:xfrm>
            <a:off x="8803005" y="2958465"/>
            <a:ext cx="2906395" cy="979805"/>
          </a:xfrm>
          <a:prstGeom prst="rect">
            <a:avLst/>
          </a:prstGeom>
          <a:solidFill>
            <a:srgbClr val="F1F1F1"/>
          </a:solidFill>
          <a:ln w="6350">
            <a:solidFill>
              <a:srgbClr val="BEBEBE"/>
            </a:solidFill>
          </a:ln>
        </p:spPr>
        <p:txBody>
          <a:bodyPr vert="horz" wrap="square" lIns="0" tIns="9313" rIns="0" bIns="0" rtlCol="0">
            <a:noAutofit/>
          </a:bodyPr>
          <a:lstStyle/>
          <a:p>
            <a:pPr>
              <a:lnSpc>
                <a:spcPct val="100000"/>
              </a:lnSpc>
              <a:spcBef>
                <a:spcPts val="55"/>
              </a:spcBef>
            </a:pPr>
            <a:endParaRPr sz="1735">
              <a:latin typeface="Times New Roman" panose="02020603050405020304"/>
              <a:cs typeface="Times New Roman" panose="02020603050405020304"/>
            </a:endParaRPr>
          </a:p>
          <a:p>
            <a:pPr marL="3175" algn="ctr">
              <a:lnSpc>
                <a:spcPct val="100000"/>
              </a:lnSpc>
            </a:pPr>
            <a:r>
              <a:rPr sz="1465" b="1" dirty="0">
                <a:latin typeface="微软雅黑"/>
                <a:cs typeface="微软雅黑"/>
              </a:rPr>
              <a:t>前端应用</a:t>
            </a:r>
            <a:r>
              <a:rPr sz="1465" b="1" spc="-25" dirty="0">
                <a:latin typeface="微软雅黑"/>
                <a:cs typeface="微软雅黑"/>
              </a:rPr>
              <a:t> </a:t>
            </a:r>
            <a:r>
              <a:rPr sz="1465" b="1" dirty="0">
                <a:latin typeface="微软雅黑"/>
                <a:cs typeface="微软雅黑"/>
              </a:rPr>
              <a:t>百花齐放</a:t>
            </a:r>
            <a:endParaRPr sz="1465">
              <a:latin typeface="微软雅黑"/>
              <a:cs typeface="微软雅黑"/>
            </a:endParaRPr>
          </a:p>
          <a:p>
            <a:pPr marL="3175" algn="ctr">
              <a:lnSpc>
                <a:spcPct val="100000"/>
              </a:lnSpc>
              <a:spcBef>
                <a:spcPts val="395"/>
              </a:spcBef>
            </a:pPr>
            <a:r>
              <a:rPr sz="1465" dirty="0">
                <a:latin typeface="微软雅黑"/>
                <a:cs typeface="微软雅黑"/>
              </a:rPr>
              <a:t>按业务划分，快速赋能</a:t>
            </a:r>
            <a:endParaRPr sz="1465">
              <a:latin typeface="微软雅黑"/>
              <a:cs typeface="微软雅黑"/>
            </a:endParaRPr>
          </a:p>
        </p:txBody>
      </p:sp>
      <p:sp>
        <p:nvSpPr>
          <p:cNvPr id="13" name="object 13"/>
          <p:cNvSpPr txBox="1"/>
          <p:nvPr/>
        </p:nvSpPr>
        <p:spPr>
          <a:xfrm>
            <a:off x="10281285" y="4194810"/>
            <a:ext cx="1417955" cy="1001395"/>
          </a:xfrm>
          <a:prstGeom prst="rect">
            <a:avLst/>
          </a:prstGeom>
          <a:solidFill>
            <a:srgbClr val="F1F1F1"/>
          </a:solidFill>
          <a:ln w="6350">
            <a:solidFill>
              <a:srgbClr val="BEBEBE"/>
            </a:solidFill>
          </a:ln>
        </p:spPr>
        <p:txBody>
          <a:bodyPr vert="horz" wrap="square" lIns="0" tIns="846" rIns="0" bIns="0" rtlCol="0">
            <a:noAutofit/>
          </a:bodyPr>
          <a:lstStyle/>
          <a:p>
            <a:pPr>
              <a:lnSpc>
                <a:spcPct val="100000"/>
              </a:lnSpc>
              <a:spcBef>
                <a:spcPts val="5"/>
              </a:spcBef>
            </a:pPr>
            <a:endParaRPr sz="1865">
              <a:latin typeface="Times New Roman" panose="02020603050405020304"/>
              <a:cs typeface="Times New Roman" panose="02020603050405020304"/>
            </a:endParaRPr>
          </a:p>
          <a:p>
            <a:pPr marL="112395">
              <a:lnSpc>
                <a:spcPct val="100000"/>
              </a:lnSpc>
            </a:pPr>
            <a:r>
              <a:rPr sz="1465" b="1" dirty="0">
                <a:latin typeface="微软雅黑"/>
                <a:cs typeface="微软雅黑"/>
              </a:rPr>
              <a:t>数据中台贯通</a:t>
            </a:r>
            <a:endParaRPr sz="1465">
              <a:latin typeface="微软雅黑"/>
              <a:cs typeface="微软雅黑"/>
            </a:endParaRPr>
          </a:p>
          <a:p>
            <a:pPr marL="60325">
              <a:lnSpc>
                <a:spcPct val="100000"/>
              </a:lnSpc>
              <a:spcBef>
                <a:spcPts val="210"/>
              </a:spcBef>
            </a:pPr>
            <a:r>
              <a:rPr sz="1465" dirty="0">
                <a:latin typeface="微软雅黑"/>
                <a:cs typeface="微软雅黑"/>
              </a:rPr>
              <a:t>数据平台+服务</a:t>
            </a:r>
            <a:endParaRPr sz="1465">
              <a:latin typeface="微软雅黑"/>
              <a:cs typeface="微软雅黑"/>
            </a:endParaRPr>
          </a:p>
        </p:txBody>
      </p:sp>
      <p:sp>
        <p:nvSpPr>
          <p:cNvPr id="15" name="object 15"/>
          <p:cNvSpPr txBox="1"/>
          <p:nvPr/>
        </p:nvSpPr>
        <p:spPr>
          <a:xfrm>
            <a:off x="420759" y="1254070"/>
            <a:ext cx="11399520" cy="788670"/>
          </a:xfrm>
          <a:prstGeom prst="rect">
            <a:avLst/>
          </a:prstGeom>
        </p:spPr>
        <p:txBody>
          <a:bodyPr vert="horz" wrap="square" lIns="0" tIns="81280" rIns="0" bIns="0" rtlCol="0">
            <a:spAutoFit/>
          </a:bodyPr>
          <a:lstStyle/>
          <a:p>
            <a:pPr marL="300990">
              <a:lnSpc>
                <a:spcPct val="100000"/>
              </a:lnSpc>
              <a:spcBef>
                <a:spcPts val="480"/>
              </a:spcBef>
            </a:pPr>
            <a:r>
              <a:rPr sz="2135" b="1" spc="15" dirty="0">
                <a:latin typeface="微软雅黑"/>
                <a:cs typeface="微软雅黑"/>
              </a:rPr>
              <a:t>数字经济时</a:t>
            </a:r>
            <a:r>
              <a:rPr sz="2135" b="1" spc="30" dirty="0">
                <a:latin typeface="微软雅黑"/>
                <a:cs typeface="微软雅黑"/>
              </a:rPr>
              <a:t>代，</a:t>
            </a:r>
            <a:r>
              <a:rPr sz="2135" b="1" spc="15" dirty="0">
                <a:latin typeface="微软雅黑"/>
                <a:cs typeface="微软雅黑"/>
              </a:rPr>
              <a:t>对标行业标</a:t>
            </a:r>
            <a:r>
              <a:rPr sz="2135" b="1" spc="30" dirty="0">
                <a:latin typeface="微软雅黑"/>
                <a:cs typeface="微软雅黑"/>
              </a:rPr>
              <a:t>杆，</a:t>
            </a:r>
            <a:r>
              <a:rPr sz="2135" b="1" spc="15" dirty="0">
                <a:latin typeface="微软雅黑"/>
                <a:cs typeface="微软雅黑"/>
              </a:rPr>
              <a:t>技术、数</a:t>
            </a:r>
            <a:r>
              <a:rPr sz="2135" b="1" spc="20" dirty="0">
                <a:latin typeface="微软雅黑"/>
                <a:cs typeface="微软雅黑"/>
              </a:rPr>
              <a:t>据</a:t>
            </a:r>
            <a:r>
              <a:rPr sz="2135" b="1" spc="30" dirty="0">
                <a:latin typeface="微软雅黑"/>
                <a:cs typeface="微软雅黑"/>
              </a:rPr>
              <a:t>、人</a:t>
            </a:r>
            <a:r>
              <a:rPr sz="2135" b="1" spc="15" dirty="0">
                <a:latin typeface="微软雅黑"/>
                <a:cs typeface="微软雅黑"/>
              </a:rPr>
              <a:t>才要素成为</a:t>
            </a:r>
            <a:r>
              <a:rPr sz="2135" b="1" spc="30" dirty="0">
                <a:latin typeface="微软雅黑"/>
                <a:cs typeface="微软雅黑"/>
              </a:rPr>
              <a:t>企业</a:t>
            </a:r>
            <a:r>
              <a:rPr sz="2135" b="1" spc="15" dirty="0">
                <a:latin typeface="微软雅黑"/>
                <a:cs typeface="微软雅黑"/>
              </a:rPr>
              <a:t>核心资</a:t>
            </a:r>
            <a:r>
              <a:rPr sz="2135" b="1" spc="35" dirty="0">
                <a:latin typeface="微软雅黑"/>
                <a:cs typeface="微软雅黑"/>
              </a:rPr>
              <a:t>源</a:t>
            </a:r>
            <a:r>
              <a:rPr sz="2135" b="1" spc="15" dirty="0">
                <a:latin typeface="微软雅黑"/>
                <a:cs typeface="微软雅黑"/>
              </a:rPr>
              <a:t>，</a:t>
            </a:r>
            <a:r>
              <a:rPr sz="2135" b="1" spc="30" dirty="0">
                <a:latin typeface="微软雅黑"/>
                <a:cs typeface="微软雅黑"/>
              </a:rPr>
              <a:t>没有</a:t>
            </a:r>
            <a:r>
              <a:rPr sz="2135" b="1" spc="15" dirty="0">
                <a:latin typeface="微软雅黑"/>
                <a:cs typeface="微软雅黑"/>
              </a:rPr>
              <a:t>强大</a:t>
            </a:r>
            <a:r>
              <a:rPr sz="2135" b="1" spc="25" dirty="0">
                <a:latin typeface="微软雅黑"/>
                <a:cs typeface="微软雅黑"/>
              </a:rPr>
              <a:t>的</a:t>
            </a:r>
            <a:r>
              <a:rPr sz="2135" b="1" spc="5" dirty="0">
                <a:latin typeface="微软雅黑"/>
                <a:cs typeface="微软雅黑"/>
              </a:rPr>
              <a:t>IT</a:t>
            </a:r>
            <a:r>
              <a:rPr sz="2135" b="1" spc="-5" dirty="0">
                <a:latin typeface="微软雅黑"/>
                <a:cs typeface="微软雅黑"/>
              </a:rPr>
              <a:t>能</a:t>
            </a:r>
            <a:endParaRPr sz="2135">
              <a:latin typeface="微软雅黑"/>
              <a:cs typeface="微软雅黑"/>
            </a:endParaRPr>
          </a:p>
          <a:p>
            <a:pPr marL="12700">
              <a:lnSpc>
                <a:spcPct val="100000"/>
              </a:lnSpc>
              <a:spcBef>
                <a:spcPts val="390"/>
              </a:spcBef>
            </a:pPr>
            <a:r>
              <a:rPr sz="2135" b="1" spc="-10" dirty="0">
                <a:latin typeface="微软雅黑"/>
                <a:cs typeface="微软雅黑"/>
              </a:rPr>
              <a:t>力</a:t>
            </a:r>
            <a:r>
              <a:rPr sz="2135" b="1" spc="-5" dirty="0">
                <a:latin typeface="微软雅黑"/>
                <a:cs typeface="微软雅黑"/>
              </a:rPr>
              <a:t>，</a:t>
            </a:r>
            <a:r>
              <a:rPr sz="2135" b="1" spc="-10" dirty="0">
                <a:latin typeface="微软雅黑"/>
                <a:cs typeface="微软雅黑"/>
              </a:rPr>
              <a:t>就不可能有成功的数字化转型</a:t>
            </a:r>
            <a:endParaRPr sz="2135">
              <a:latin typeface="微软雅黑"/>
              <a:cs typeface="微软雅黑"/>
            </a:endParaRPr>
          </a:p>
        </p:txBody>
      </p:sp>
      <p:sp>
        <p:nvSpPr>
          <p:cNvPr id="16" name="object 16"/>
          <p:cNvSpPr txBox="1"/>
          <p:nvPr/>
        </p:nvSpPr>
        <p:spPr>
          <a:xfrm>
            <a:off x="277495" y="2449195"/>
            <a:ext cx="1580515" cy="979805"/>
          </a:xfrm>
          <a:prstGeom prst="rect">
            <a:avLst/>
          </a:prstGeom>
          <a:ln w="6350">
            <a:solidFill>
              <a:srgbClr val="C00000"/>
            </a:solidFill>
          </a:ln>
        </p:spPr>
        <p:txBody>
          <a:bodyPr vert="horz" wrap="square" lIns="0" tIns="3386" rIns="0" bIns="0" rtlCol="0" anchor="ctr" anchorCtr="1">
            <a:noAutofit/>
          </a:bodyPr>
          <a:lstStyle/>
          <a:p>
            <a:pPr>
              <a:lnSpc>
                <a:spcPct val="100000"/>
              </a:lnSpc>
              <a:spcBef>
                <a:spcPts val="20"/>
              </a:spcBef>
            </a:pPr>
            <a:r>
              <a:rPr sz="2135" b="1" spc="-5" dirty="0">
                <a:solidFill>
                  <a:srgbClr val="C00000"/>
                </a:solidFill>
                <a:latin typeface="微软雅黑"/>
                <a:cs typeface="微软雅黑"/>
              </a:rPr>
              <a:t>阿里</a:t>
            </a:r>
            <a:endParaRPr sz="2135">
              <a:latin typeface="微软雅黑"/>
              <a:cs typeface="微软雅黑"/>
            </a:endParaRPr>
          </a:p>
        </p:txBody>
      </p:sp>
      <p:sp>
        <p:nvSpPr>
          <p:cNvPr id="17" name="object 17"/>
          <p:cNvSpPr txBox="1"/>
          <p:nvPr/>
        </p:nvSpPr>
        <p:spPr>
          <a:xfrm>
            <a:off x="277808" y="3895090"/>
            <a:ext cx="1580727" cy="906780"/>
          </a:xfrm>
          <a:prstGeom prst="rect">
            <a:avLst/>
          </a:prstGeom>
          <a:ln w="6350">
            <a:solidFill>
              <a:srgbClr val="C00000"/>
            </a:solidFill>
          </a:ln>
        </p:spPr>
        <p:txBody>
          <a:bodyPr vert="horz" wrap="square" lIns="0" tIns="3386" rIns="0" bIns="0" rtlCol="0" anchor="ctr" anchorCtr="1">
            <a:noAutofit/>
          </a:bodyPr>
          <a:lstStyle/>
          <a:p>
            <a:pPr lvl="0" algn="l">
              <a:spcBef>
                <a:spcPts val="20"/>
              </a:spcBef>
              <a:buClrTx/>
              <a:buSzTx/>
              <a:buFontTx/>
            </a:pPr>
            <a:r>
              <a:rPr sz="2135" b="1" spc="-5" dirty="0">
                <a:solidFill>
                  <a:srgbClr val="C00000"/>
                </a:solidFill>
                <a:latin typeface="微软雅黑"/>
                <a:cs typeface="微软雅黑"/>
                <a:sym typeface="+mn-ea"/>
              </a:rPr>
              <a:t>华为</a:t>
            </a:r>
            <a:endParaRPr sz="2135" b="1" spc="-5" dirty="0">
              <a:solidFill>
                <a:srgbClr val="C00000"/>
              </a:solidFill>
              <a:latin typeface="微软雅黑"/>
              <a:cs typeface="微软雅黑"/>
              <a:sym typeface="+mn-ea"/>
            </a:endParaRPr>
          </a:p>
        </p:txBody>
      </p:sp>
      <p:sp>
        <p:nvSpPr>
          <p:cNvPr id="18" name="object 18"/>
          <p:cNvSpPr txBox="1"/>
          <p:nvPr/>
        </p:nvSpPr>
        <p:spPr>
          <a:xfrm>
            <a:off x="277808" y="5267960"/>
            <a:ext cx="1580727" cy="906780"/>
          </a:xfrm>
          <a:prstGeom prst="rect">
            <a:avLst/>
          </a:prstGeom>
          <a:ln w="6350">
            <a:solidFill>
              <a:srgbClr val="C00000"/>
            </a:solidFill>
          </a:ln>
        </p:spPr>
        <p:txBody>
          <a:bodyPr vert="horz" wrap="square" lIns="0" tIns="3386" rIns="0" bIns="0" rtlCol="0" anchor="ctr" anchorCtr="1">
            <a:noAutofit/>
          </a:bodyPr>
          <a:lstStyle/>
          <a:p>
            <a:pPr lvl="0" algn="l">
              <a:spcBef>
                <a:spcPts val="20"/>
              </a:spcBef>
              <a:buClrTx/>
              <a:buSzTx/>
              <a:buFontTx/>
            </a:pPr>
            <a:r>
              <a:rPr sz="2135" b="1" spc="-5" dirty="0">
                <a:solidFill>
                  <a:srgbClr val="C00000"/>
                </a:solidFill>
                <a:latin typeface="微软雅黑"/>
                <a:cs typeface="微软雅黑"/>
                <a:sym typeface="+mn-ea"/>
              </a:rPr>
              <a:t>宝信</a:t>
            </a:r>
            <a:endParaRPr sz="2135" b="1" spc="-5" dirty="0">
              <a:solidFill>
                <a:srgbClr val="C00000"/>
              </a:solidFill>
              <a:latin typeface="微软雅黑"/>
              <a:cs typeface="微软雅黑"/>
              <a:sym typeface="+mn-ea"/>
            </a:endParaRPr>
          </a:p>
        </p:txBody>
      </p:sp>
      <p:sp>
        <p:nvSpPr>
          <p:cNvPr id="19" name="object 19"/>
          <p:cNvSpPr txBox="1"/>
          <p:nvPr/>
        </p:nvSpPr>
        <p:spPr>
          <a:xfrm>
            <a:off x="2089911" y="2338620"/>
            <a:ext cx="6360160" cy="1247140"/>
          </a:xfrm>
          <a:prstGeom prst="rect">
            <a:avLst/>
          </a:prstGeom>
        </p:spPr>
        <p:txBody>
          <a:bodyPr vert="horz" wrap="square" lIns="0" tIns="16933" rIns="0" bIns="0" rtlCol="0">
            <a:spAutoFit/>
          </a:bodyPr>
          <a:lstStyle/>
          <a:p>
            <a:pPr marL="184785" indent="-172085">
              <a:lnSpc>
                <a:spcPct val="100000"/>
              </a:lnSpc>
              <a:spcBef>
                <a:spcPts val="100"/>
              </a:spcBef>
              <a:buClr>
                <a:srgbClr val="C00000"/>
              </a:buClr>
              <a:buFont typeface="Wingdings" panose="05000000000000000000"/>
              <a:buChar char=""/>
              <a:tabLst>
                <a:tab pos="185420" algn="l"/>
              </a:tabLst>
            </a:pPr>
            <a:r>
              <a:rPr sz="1600" spc="-5" dirty="0">
                <a:latin typeface="微软雅黑"/>
                <a:cs typeface="微软雅黑"/>
              </a:rPr>
              <a:t>One </a:t>
            </a:r>
            <a:r>
              <a:rPr sz="1600" dirty="0">
                <a:latin typeface="微软雅黑"/>
                <a:cs typeface="微软雅黑"/>
              </a:rPr>
              <a:t>Platform, </a:t>
            </a:r>
            <a:r>
              <a:rPr sz="1600" spc="-5" dirty="0">
                <a:latin typeface="微软雅黑"/>
                <a:cs typeface="微软雅黑"/>
              </a:rPr>
              <a:t>One Data, One</a:t>
            </a:r>
            <a:r>
              <a:rPr sz="1600" spc="-55" dirty="0">
                <a:latin typeface="微软雅黑"/>
                <a:cs typeface="微软雅黑"/>
              </a:rPr>
              <a:t> </a:t>
            </a:r>
            <a:r>
              <a:rPr sz="1600" dirty="0">
                <a:latin typeface="微软雅黑"/>
                <a:cs typeface="微软雅黑"/>
              </a:rPr>
              <a:t>Service</a:t>
            </a:r>
            <a:endParaRPr sz="1600">
              <a:latin typeface="微软雅黑"/>
              <a:cs typeface="微软雅黑"/>
            </a:endParaRPr>
          </a:p>
          <a:p>
            <a:pPr marL="184785" marR="204470" indent="-172085">
              <a:lnSpc>
                <a:spcPct val="100000"/>
              </a:lnSpc>
              <a:buClr>
                <a:srgbClr val="C00000"/>
              </a:buClr>
              <a:buFont typeface="Wingdings" panose="05000000000000000000"/>
              <a:buChar char=""/>
              <a:tabLst>
                <a:tab pos="185420" algn="l"/>
              </a:tabLst>
            </a:pPr>
            <a:r>
              <a:rPr sz="1600" b="1" dirty="0">
                <a:latin typeface="微软雅黑"/>
                <a:cs typeface="微软雅黑"/>
              </a:rPr>
              <a:t>统一基础层</a:t>
            </a:r>
            <a:r>
              <a:rPr sz="1600" dirty="0">
                <a:latin typeface="微软雅黑"/>
                <a:cs typeface="微软雅黑"/>
              </a:rPr>
              <a:t>：通过</a:t>
            </a:r>
            <a:r>
              <a:rPr sz="1600" spc="-5" dirty="0">
                <a:latin typeface="微软雅黑"/>
                <a:cs typeface="微软雅黑"/>
              </a:rPr>
              <a:t>I</a:t>
            </a:r>
            <a:r>
              <a:rPr sz="1600" dirty="0">
                <a:latin typeface="微软雅黑"/>
                <a:cs typeface="微软雅黑"/>
              </a:rPr>
              <a:t>a</a:t>
            </a:r>
            <a:r>
              <a:rPr sz="1600" spc="-10" dirty="0">
                <a:latin typeface="微软雅黑"/>
                <a:cs typeface="微软雅黑"/>
              </a:rPr>
              <a:t>a</a:t>
            </a:r>
            <a:r>
              <a:rPr sz="1600" spc="-5" dirty="0">
                <a:latin typeface="微软雅黑"/>
                <a:cs typeface="微软雅黑"/>
              </a:rPr>
              <a:t>S+I-</a:t>
            </a:r>
            <a:r>
              <a:rPr sz="1600" spc="-40" dirty="0">
                <a:latin typeface="微软雅黑"/>
                <a:cs typeface="微软雅黑"/>
              </a:rPr>
              <a:t>P</a:t>
            </a:r>
            <a:r>
              <a:rPr sz="1600" dirty="0">
                <a:latin typeface="微软雅黑"/>
                <a:cs typeface="微软雅黑"/>
              </a:rPr>
              <a:t>a</a:t>
            </a:r>
            <a:r>
              <a:rPr sz="1600" spc="-10" dirty="0">
                <a:latin typeface="微软雅黑"/>
                <a:cs typeface="微软雅黑"/>
              </a:rPr>
              <a:t>a</a:t>
            </a:r>
            <a:r>
              <a:rPr sz="1600" dirty="0">
                <a:latin typeface="微软雅黑"/>
                <a:cs typeface="微软雅黑"/>
              </a:rPr>
              <a:t>S的统一，为中台共享提供基础，解 决各域割裂和成本问题</a:t>
            </a:r>
            <a:endParaRPr sz="1600">
              <a:latin typeface="微软雅黑"/>
              <a:cs typeface="微软雅黑"/>
            </a:endParaRPr>
          </a:p>
          <a:p>
            <a:pPr marL="184785" marR="5080" indent="-172085">
              <a:lnSpc>
                <a:spcPct val="100000"/>
              </a:lnSpc>
              <a:buClr>
                <a:srgbClr val="C00000"/>
              </a:buClr>
              <a:buFont typeface="Wingdings" panose="05000000000000000000"/>
              <a:buChar char=""/>
              <a:tabLst>
                <a:tab pos="185420" algn="l"/>
              </a:tabLst>
            </a:pPr>
            <a:r>
              <a:rPr sz="1600" b="1" dirty="0">
                <a:latin typeface="微软雅黑"/>
                <a:cs typeface="微软雅黑"/>
              </a:rPr>
              <a:t>打造一个共享层、服务层</a:t>
            </a:r>
            <a:r>
              <a:rPr sz="1600" dirty="0">
                <a:latin typeface="微软雅黑"/>
                <a:cs typeface="微软雅黑"/>
              </a:rPr>
              <a:t>：将核心、共性业务进行抽象化和模块化， 打造业务中台和数据中台，以共享能力支撑快速响应和前端服务</a:t>
            </a:r>
            <a:endParaRPr sz="1600">
              <a:latin typeface="微软雅黑"/>
              <a:cs typeface="微软雅黑"/>
            </a:endParaRPr>
          </a:p>
        </p:txBody>
      </p:sp>
      <p:sp>
        <p:nvSpPr>
          <p:cNvPr id="20" name="object 20"/>
          <p:cNvSpPr txBox="1"/>
          <p:nvPr/>
        </p:nvSpPr>
        <p:spPr>
          <a:xfrm>
            <a:off x="2089911" y="3882729"/>
            <a:ext cx="6360160" cy="1001395"/>
          </a:xfrm>
          <a:prstGeom prst="rect">
            <a:avLst/>
          </a:prstGeom>
        </p:spPr>
        <p:txBody>
          <a:bodyPr vert="horz" wrap="square" lIns="0" tIns="16933" rIns="0" bIns="0" rtlCol="0">
            <a:spAutoFit/>
          </a:bodyPr>
          <a:lstStyle/>
          <a:p>
            <a:pPr marL="184785" marR="157480" indent="-172085">
              <a:lnSpc>
                <a:spcPct val="100000"/>
              </a:lnSpc>
              <a:spcBef>
                <a:spcPts val="100"/>
              </a:spcBef>
              <a:buClr>
                <a:srgbClr val="C00000"/>
              </a:buClr>
              <a:buFont typeface="Wingdings" panose="05000000000000000000"/>
              <a:buChar char=""/>
              <a:tabLst>
                <a:tab pos="185420" algn="l"/>
              </a:tabLst>
            </a:pPr>
            <a:r>
              <a:rPr sz="1600" b="1" dirty="0">
                <a:latin typeface="微软雅黑"/>
                <a:cs typeface="微软雅黑"/>
              </a:rPr>
              <a:t>多云管理为引领</a:t>
            </a:r>
            <a:r>
              <a:rPr sz="1600" dirty="0">
                <a:latin typeface="微软雅黑"/>
                <a:cs typeface="微软雅黑"/>
              </a:rPr>
              <a:t>：以云资源为引领，对内支撑平台能力共享，对外 提供服务实现价值变现</a:t>
            </a:r>
            <a:endParaRPr sz="1600">
              <a:latin typeface="微软雅黑"/>
              <a:cs typeface="微软雅黑"/>
            </a:endParaRPr>
          </a:p>
          <a:p>
            <a:pPr marL="184785" marR="5080" indent="-172085">
              <a:lnSpc>
                <a:spcPct val="100000"/>
              </a:lnSpc>
              <a:buClr>
                <a:srgbClr val="C00000"/>
              </a:buClr>
              <a:buFont typeface="Wingdings" panose="05000000000000000000"/>
              <a:buChar char=""/>
              <a:tabLst>
                <a:tab pos="185420" algn="l"/>
              </a:tabLst>
            </a:pPr>
            <a:r>
              <a:rPr sz="1600" b="1" dirty="0">
                <a:latin typeface="微软雅黑"/>
                <a:cs typeface="微软雅黑"/>
              </a:rPr>
              <a:t>共同平台为支撑</a:t>
            </a:r>
            <a:r>
              <a:rPr sz="1600" dirty="0">
                <a:latin typeface="微软雅黑"/>
                <a:cs typeface="微软雅黑"/>
              </a:rPr>
              <a:t>：在多云管理的基础上，打造基础服务、平台服务、 应用服务和安全服务共平台，数字化、智能化支撑业务前端</a:t>
            </a:r>
            <a:endParaRPr sz="1600">
              <a:latin typeface="微软雅黑"/>
              <a:cs typeface="微软雅黑"/>
            </a:endParaRPr>
          </a:p>
        </p:txBody>
      </p:sp>
      <p:sp>
        <p:nvSpPr>
          <p:cNvPr id="21" name="object 21"/>
          <p:cNvSpPr txBox="1"/>
          <p:nvPr/>
        </p:nvSpPr>
        <p:spPr>
          <a:xfrm>
            <a:off x="2089911" y="5205890"/>
            <a:ext cx="6360160" cy="1247140"/>
          </a:xfrm>
          <a:prstGeom prst="rect">
            <a:avLst/>
          </a:prstGeom>
        </p:spPr>
        <p:txBody>
          <a:bodyPr vert="horz" wrap="square" lIns="0" tIns="16933" rIns="0" bIns="0" rtlCol="0">
            <a:spAutoFit/>
          </a:bodyPr>
          <a:lstStyle/>
          <a:p>
            <a:pPr marL="184785" marR="5080" indent="-172085" algn="just">
              <a:lnSpc>
                <a:spcPct val="100000"/>
              </a:lnSpc>
              <a:spcBef>
                <a:spcPts val="100"/>
              </a:spcBef>
              <a:buClr>
                <a:srgbClr val="C00000"/>
              </a:buClr>
              <a:buFont typeface="Wingdings" panose="05000000000000000000"/>
              <a:buChar char=""/>
              <a:tabLst>
                <a:tab pos="185420" algn="l"/>
              </a:tabLst>
            </a:pPr>
            <a:r>
              <a:rPr sz="1600" b="1" spc="-5" dirty="0">
                <a:latin typeface="微软雅黑"/>
                <a:cs typeface="微软雅黑"/>
              </a:rPr>
              <a:t>顺应市场趋势，横向整合快速实现智能化转</a:t>
            </a:r>
            <a:r>
              <a:rPr sz="1600" b="1" dirty="0">
                <a:latin typeface="微软雅黑"/>
                <a:cs typeface="微软雅黑"/>
              </a:rPr>
              <a:t>型</a:t>
            </a:r>
            <a:r>
              <a:rPr sz="1600" spc="-5" dirty="0">
                <a:latin typeface="微软雅黑"/>
                <a:cs typeface="微软雅黑"/>
              </a:rPr>
              <a:t>：顺应系统集成行业发 </a:t>
            </a:r>
            <a:r>
              <a:rPr sz="1600" dirty="0">
                <a:latin typeface="微软雅黑"/>
                <a:cs typeface="微软雅黑"/>
              </a:rPr>
              <a:t>展趋势，整合四家信息化专业子公司，成立宝信软件，实现一体化运营模式</a:t>
            </a:r>
            <a:endParaRPr sz="1600">
              <a:latin typeface="微软雅黑"/>
              <a:cs typeface="微软雅黑"/>
            </a:endParaRPr>
          </a:p>
          <a:p>
            <a:pPr marL="184785" marR="5080" indent="-172085" algn="just">
              <a:lnSpc>
                <a:spcPct val="100000"/>
              </a:lnSpc>
              <a:buClr>
                <a:srgbClr val="C00000"/>
              </a:buClr>
              <a:buFont typeface="Wingdings" panose="05000000000000000000"/>
              <a:buChar char=""/>
              <a:tabLst>
                <a:tab pos="185420" algn="l"/>
              </a:tabLst>
            </a:pPr>
            <a:r>
              <a:rPr sz="1600" b="1" dirty="0">
                <a:latin typeface="微软雅黑"/>
                <a:cs typeface="微软雅黑"/>
              </a:rPr>
              <a:t>对内对外双轮驱动业务发展</a:t>
            </a:r>
            <a:r>
              <a:rPr sz="1600" dirty="0">
                <a:latin typeface="微软雅黑"/>
                <a:cs typeface="微软雅黑"/>
              </a:rPr>
              <a:t>：以对内支撑服务形成的经验拓展外部市 场，以外部变现沉淀能力服务内部优化</a:t>
            </a:r>
            <a:endParaRPr sz="1600">
              <a:latin typeface="微软雅黑"/>
              <a:cs typeface="微软雅黑"/>
            </a:endParaRPr>
          </a:p>
        </p:txBody>
      </p:sp>
      <p:sp>
        <p:nvSpPr>
          <p:cNvPr id="25" name="标题 1"/>
          <p:cNvSpPr>
            <a:spLocks noGrp="1"/>
          </p:cNvSpPr>
          <p:nvPr>
            <p:custDataLst>
              <p:tags r:id="rId1"/>
            </p:custDataLst>
          </p:nvPr>
        </p:nvSpPr>
        <p:spPr>
          <a:xfrm>
            <a:off x="421005" y="243205"/>
            <a:ext cx="8382000" cy="906145"/>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en-US" altLang="zh-CN" sz="3600" b="1">
                <a:solidFill>
                  <a:schemeClr val="accent1">
                    <a:lumMod val="50000"/>
                  </a:schemeClr>
                </a:solidFill>
                <a:sym typeface="+mn-ea"/>
              </a:rPr>
              <a:t> </a:t>
            </a:r>
            <a:r>
              <a:rPr lang="zh-CN" altLang="en-US" sz="3600" b="1">
                <a:solidFill>
                  <a:schemeClr val="accent1">
                    <a:lumMod val="50000"/>
                  </a:schemeClr>
                </a:solidFill>
                <a:sym typeface="+mn-ea"/>
              </a:rPr>
              <a:t>基础统一，能力共享、前端敏捷的IT架构</a:t>
            </a:r>
            <a:endParaRPr lang="zh-CN" altLang="en-US" sz="3600" b="1">
              <a:solidFill>
                <a:schemeClr val="accent1">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调研总结及访谈</a:t>
            </a:r>
            <a:r>
              <a:rPr lang="zh-CN" altLang="en-US" sz="3600" b="1">
                <a:solidFill>
                  <a:schemeClr val="accent1">
                    <a:lumMod val="50000"/>
                  </a:schemeClr>
                </a:solidFill>
              </a:rPr>
              <a:t>纪要</a:t>
            </a:r>
            <a:endParaRPr lang="zh-CN" altLang="en-US" sz="3600" b="1">
              <a:solidFill>
                <a:schemeClr val="accent1">
                  <a:lumMod val="50000"/>
                </a:schemeClr>
              </a:solidFill>
            </a:endParaRPr>
          </a:p>
        </p:txBody>
      </p:sp>
      <p:graphicFrame>
        <p:nvGraphicFramePr>
          <p:cNvPr id="3" name="对象 2">
            <a:hlinkClick r:id="" action="ppaction://ole?verb="/>
          </p:cNvPr>
          <p:cNvGraphicFramePr>
            <a:graphicFrameLocks noChangeAspect="1"/>
          </p:cNvGraphicFramePr>
          <p:nvPr/>
        </p:nvGraphicFramePr>
        <p:xfrm>
          <a:off x="745490" y="1613535"/>
          <a:ext cx="1524000" cy="1524000"/>
        </p:xfrm>
        <a:graphic>
          <a:graphicData uri="http://schemas.openxmlformats.org/presentationml/2006/ole">
            <mc:AlternateContent xmlns:mc="http://schemas.openxmlformats.org/markup-compatibility/2006">
              <mc:Choice xmlns:v="urn:schemas-microsoft-com:vml" Requires="v">
                <p:oleObj spid="_x0000_s1025" name="" showAsIcon="1" r:id="rId2" imgW="1524000" imgH="1524000" progId="Word.Document.12">
                  <p:embed/>
                </p:oleObj>
              </mc:Choice>
              <mc:Fallback>
                <p:oleObj name="" showAsIcon="1" r:id="rId2" imgW="1524000" imgH="1524000" progId="Word.Document.12">
                  <p:embed/>
                  <p:pic>
                    <p:nvPicPr>
                      <p:cNvPr id="0" name="图片 1024"/>
                      <p:cNvPicPr/>
                      <p:nvPr/>
                    </p:nvPicPr>
                    <p:blipFill>
                      <a:blip r:embed="rId3"/>
                      <a:stretch>
                        <a:fillRect/>
                      </a:stretch>
                    </p:blipFill>
                    <p:spPr>
                      <a:xfrm>
                        <a:off x="745490" y="1613535"/>
                        <a:ext cx="1524000" cy="15240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2545080" y="1613535"/>
          <a:ext cx="1524000" cy="1524000"/>
        </p:xfrm>
        <a:graphic>
          <a:graphicData uri="http://schemas.openxmlformats.org/presentationml/2006/ole">
            <mc:AlternateContent xmlns:mc="http://schemas.openxmlformats.org/markup-compatibility/2006">
              <mc:Choice xmlns:v="urn:schemas-microsoft-com:vml" Requires="v">
                <p:oleObj spid="_x0000_s1026" name="" showAsIcon="1" r:id="rId4" imgW="1524000" imgH="1524000" progId="Word.Document.12">
                  <p:embed/>
                </p:oleObj>
              </mc:Choice>
              <mc:Fallback>
                <p:oleObj name="" showAsIcon="1" r:id="rId4" imgW="1524000" imgH="1524000" progId="Word.Document.12">
                  <p:embed/>
                  <p:pic>
                    <p:nvPicPr>
                      <p:cNvPr id="0" name="图片 1025"/>
                      <p:cNvPicPr/>
                      <p:nvPr/>
                    </p:nvPicPr>
                    <p:blipFill>
                      <a:blip r:embed="rId5"/>
                      <a:stretch>
                        <a:fillRect/>
                      </a:stretch>
                    </p:blipFill>
                    <p:spPr>
                      <a:xfrm>
                        <a:off x="2545080" y="1613535"/>
                        <a:ext cx="1524000" cy="15240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4344670" y="1613535"/>
          <a:ext cx="1524000" cy="1524000"/>
        </p:xfrm>
        <a:graphic>
          <a:graphicData uri="http://schemas.openxmlformats.org/presentationml/2006/ole">
            <mc:AlternateContent xmlns:mc="http://schemas.openxmlformats.org/markup-compatibility/2006">
              <mc:Choice xmlns:v="urn:schemas-microsoft-com:vml" Requires="v">
                <p:oleObj spid="_x0000_s1027" name="" showAsIcon="1" r:id="rId6" imgW="1524000" imgH="1524000" progId="Word.Document.12">
                  <p:embed/>
                </p:oleObj>
              </mc:Choice>
              <mc:Fallback>
                <p:oleObj name="" showAsIcon="1" r:id="rId6" imgW="1524000" imgH="1524000" progId="Word.Document.12">
                  <p:embed/>
                  <p:pic>
                    <p:nvPicPr>
                      <p:cNvPr id="0" name="图片 1026"/>
                      <p:cNvPicPr/>
                      <p:nvPr/>
                    </p:nvPicPr>
                    <p:blipFill>
                      <a:blip r:embed="rId7"/>
                      <a:stretch>
                        <a:fillRect/>
                      </a:stretch>
                    </p:blipFill>
                    <p:spPr>
                      <a:xfrm>
                        <a:off x="4344670" y="1613535"/>
                        <a:ext cx="1524000" cy="1524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793750" y="4191000"/>
          <a:ext cx="1524000" cy="1524000"/>
        </p:xfrm>
        <a:graphic>
          <a:graphicData uri="http://schemas.openxmlformats.org/presentationml/2006/ole">
            <mc:AlternateContent xmlns:mc="http://schemas.openxmlformats.org/markup-compatibility/2006">
              <mc:Choice xmlns:v="urn:schemas-microsoft-com:vml" Requires="v">
                <p:oleObj spid="_x0000_s1028" name="" showAsIcon="1" r:id="rId8" imgW="1524000" imgH="1524000" progId="Excel.Sheet.12">
                  <p:embed/>
                </p:oleObj>
              </mc:Choice>
              <mc:Fallback>
                <p:oleObj name="" showAsIcon="1" r:id="rId8" imgW="1524000" imgH="1524000" progId="Excel.Sheet.12">
                  <p:embed/>
                  <p:pic>
                    <p:nvPicPr>
                      <p:cNvPr id="0" name="图片 1027"/>
                      <p:cNvPicPr/>
                      <p:nvPr/>
                    </p:nvPicPr>
                    <p:blipFill>
                      <a:blip r:embed="rId9"/>
                      <a:stretch>
                        <a:fillRect/>
                      </a:stretch>
                    </p:blipFill>
                    <p:spPr>
                      <a:xfrm>
                        <a:off x="793750" y="4191000"/>
                        <a:ext cx="1524000" cy="1524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030855" y="4191000"/>
          <a:ext cx="1524000" cy="1524000"/>
        </p:xfrm>
        <a:graphic>
          <a:graphicData uri="http://schemas.openxmlformats.org/presentationml/2006/ole">
            <mc:AlternateContent xmlns:mc="http://schemas.openxmlformats.org/markup-compatibility/2006">
              <mc:Choice xmlns:v="urn:schemas-microsoft-com:vml" Requires="v">
                <p:oleObj spid="_x0000_s1029" name="" showAsIcon="1" r:id="rId10" imgW="1524000" imgH="1524000" progId="Excel.Sheet.12">
                  <p:embed/>
                </p:oleObj>
              </mc:Choice>
              <mc:Fallback>
                <p:oleObj name="" showAsIcon="1" r:id="rId10" imgW="1524000" imgH="1524000" progId="Excel.Sheet.12">
                  <p:embed/>
                  <p:pic>
                    <p:nvPicPr>
                      <p:cNvPr id="0" name="图片 1028"/>
                      <p:cNvPicPr/>
                      <p:nvPr/>
                    </p:nvPicPr>
                    <p:blipFill>
                      <a:blip r:embed="rId11"/>
                      <a:stretch>
                        <a:fillRect/>
                      </a:stretch>
                    </p:blipFill>
                    <p:spPr>
                      <a:xfrm>
                        <a:off x="3030855" y="4191000"/>
                        <a:ext cx="1524000" cy="152400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7505065" y="4191000"/>
          <a:ext cx="1524000" cy="1524000"/>
        </p:xfrm>
        <a:graphic>
          <a:graphicData uri="http://schemas.openxmlformats.org/presentationml/2006/ole">
            <mc:AlternateContent xmlns:mc="http://schemas.openxmlformats.org/markup-compatibility/2006">
              <mc:Choice xmlns:v="urn:schemas-microsoft-com:vml" Requires="v">
                <p:oleObj spid="_x0000_s1030" name="" showAsIcon="1" r:id="rId12" imgW="1524000" imgH="1524000" progId="Excel.Sheet.12">
                  <p:embed/>
                </p:oleObj>
              </mc:Choice>
              <mc:Fallback>
                <p:oleObj name="" showAsIcon="1" r:id="rId12" imgW="1524000" imgH="1524000" progId="Excel.Sheet.12">
                  <p:embed/>
                  <p:pic>
                    <p:nvPicPr>
                      <p:cNvPr id="0" name="图片 1029"/>
                      <p:cNvPicPr/>
                      <p:nvPr/>
                    </p:nvPicPr>
                    <p:blipFill>
                      <a:blip r:embed="rId13"/>
                      <a:stretch>
                        <a:fillRect/>
                      </a:stretch>
                    </p:blipFill>
                    <p:spPr>
                      <a:xfrm>
                        <a:off x="7505065" y="4191000"/>
                        <a:ext cx="1524000" cy="15240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5267960" y="4191000"/>
          <a:ext cx="1524000" cy="1524000"/>
        </p:xfrm>
        <a:graphic>
          <a:graphicData uri="http://schemas.openxmlformats.org/presentationml/2006/ole">
            <mc:AlternateContent xmlns:mc="http://schemas.openxmlformats.org/markup-compatibility/2006">
              <mc:Choice xmlns:v="urn:schemas-microsoft-com:vml" Requires="v">
                <p:oleObj spid="_x0000_s1031" name="" showAsIcon="1" r:id="rId14" imgW="1524000" imgH="1524000" progId="Excel.Sheet.12">
                  <p:embed/>
                </p:oleObj>
              </mc:Choice>
              <mc:Fallback>
                <p:oleObj name="" showAsIcon="1" r:id="rId14" imgW="1524000" imgH="1524000" progId="Excel.Sheet.12">
                  <p:embed/>
                  <p:pic>
                    <p:nvPicPr>
                      <p:cNvPr id="0" name="图片 1030"/>
                      <p:cNvPicPr/>
                      <p:nvPr/>
                    </p:nvPicPr>
                    <p:blipFill>
                      <a:blip r:embed="rId13"/>
                      <a:stretch>
                        <a:fillRect/>
                      </a:stretch>
                    </p:blipFill>
                    <p:spPr>
                      <a:xfrm>
                        <a:off x="5267960" y="4191000"/>
                        <a:ext cx="1524000" cy="15240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9742170" y="4191000"/>
          <a:ext cx="1524000" cy="1524000"/>
        </p:xfrm>
        <a:graphic>
          <a:graphicData uri="http://schemas.openxmlformats.org/presentationml/2006/ole">
            <mc:AlternateContent xmlns:mc="http://schemas.openxmlformats.org/markup-compatibility/2006">
              <mc:Choice xmlns:v="urn:schemas-microsoft-com:vml" Requires="v">
                <p:oleObj spid="_x0000_s1032" name="" showAsIcon="1" r:id="rId15" imgW="1524000" imgH="1524000" progId="Excel.Sheet.12">
                  <p:embed/>
                </p:oleObj>
              </mc:Choice>
              <mc:Fallback>
                <p:oleObj name="" showAsIcon="1" r:id="rId15" imgW="1524000" imgH="1524000" progId="Excel.Sheet.12">
                  <p:embed/>
                  <p:pic>
                    <p:nvPicPr>
                      <p:cNvPr id="0" name="图片 1031"/>
                      <p:cNvPicPr/>
                      <p:nvPr/>
                    </p:nvPicPr>
                    <p:blipFill>
                      <a:blip r:embed="rId13"/>
                      <a:stretch>
                        <a:fillRect/>
                      </a:stretch>
                    </p:blipFill>
                    <p:spPr>
                      <a:xfrm>
                        <a:off x="9742170" y="4191000"/>
                        <a:ext cx="1524000" cy="152400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6144260" y="1613535"/>
          <a:ext cx="1524000" cy="1524000"/>
        </p:xfrm>
        <a:graphic>
          <a:graphicData uri="http://schemas.openxmlformats.org/presentationml/2006/ole">
            <mc:AlternateContent xmlns:mc="http://schemas.openxmlformats.org/markup-compatibility/2006">
              <mc:Choice xmlns:v="urn:schemas-microsoft-com:vml" Requires="v">
                <p:oleObj spid="_x0000_s1033" name="" showAsIcon="1" r:id="rId16" imgW="1524000" imgH="1524000" progId="Word.Document.12">
                  <p:embed/>
                </p:oleObj>
              </mc:Choice>
              <mc:Fallback>
                <p:oleObj name="" showAsIcon="1" r:id="rId16" imgW="1524000" imgH="1524000" progId="Word.Document.12">
                  <p:embed/>
                  <p:pic>
                    <p:nvPicPr>
                      <p:cNvPr id="0" name="图片 1032"/>
                      <p:cNvPicPr/>
                      <p:nvPr/>
                    </p:nvPicPr>
                    <p:blipFill>
                      <a:blip r:embed="rId17"/>
                      <a:stretch>
                        <a:fillRect/>
                      </a:stretch>
                    </p:blipFill>
                    <p:spPr>
                      <a:xfrm>
                        <a:off x="6144260" y="1613535"/>
                        <a:ext cx="1524000" cy="152400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7943850" y="1613535"/>
          <a:ext cx="1524000" cy="1524000"/>
        </p:xfrm>
        <a:graphic>
          <a:graphicData uri="http://schemas.openxmlformats.org/presentationml/2006/ole">
            <mc:AlternateContent xmlns:mc="http://schemas.openxmlformats.org/markup-compatibility/2006">
              <mc:Choice xmlns:v="urn:schemas-microsoft-com:vml" Requires="v">
                <p:oleObj spid="_x0000_s1034" name="" showAsIcon="1" r:id="rId18" imgW="1524000" imgH="1524000" progId="Word.Document.12">
                  <p:embed/>
                </p:oleObj>
              </mc:Choice>
              <mc:Fallback>
                <p:oleObj name="" showAsIcon="1" r:id="rId18" imgW="1524000" imgH="1524000" progId="Word.Document.12">
                  <p:embed/>
                  <p:pic>
                    <p:nvPicPr>
                      <p:cNvPr id="0" name="图片 1033"/>
                      <p:cNvPicPr/>
                      <p:nvPr/>
                    </p:nvPicPr>
                    <p:blipFill>
                      <a:blip r:embed="rId19"/>
                      <a:stretch>
                        <a:fillRect/>
                      </a:stretch>
                    </p:blipFill>
                    <p:spPr>
                      <a:xfrm>
                        <a:off x="7943850" y="1613535"/>
                        <a:ext cx="1524000" cy="152400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9743440" y="1613535"/>
          <a:ext cx="1524000" cy="1524000"/>
        </p:xfrm>
        <a:graphic>
          <a:graphicData uri="http://schemas.openxmlformats.org/presentationml/2006/ole">
            <mc:AlternateContent xmlns:mc="http://schemas.openxmlformats.org/markup-compatibility/2006">
              <mc:Choice xmlns:v="urn:schemas-microsoft-com:vml" Requires="v">
                <p:oleObj spid="_x0000_s1036" name="" showAsIcon="1" r:id="rId20" imgW="1524000" imgH="1524000" progId="Word.Document.12">
                  <p:embed/>
                </p:oleObj>
              </mc:Choice>
              <mc:Fallback>
                <p:oleObj name="" showAsIcon="1" r:id="rId20" imgW="1524000" imgH="1524000" progId="Word.Document.12">
                  <p:embed/>
                  <p:pic>
                    <p:nvPicPr>
                      <p:cNvPr id="0" name="图片 1035"/>
                      <p:cNvPicPr/>
                      <p:nvPr/>
                    </p:nvPicPr>
                    <p:blipFill>
                      <a:blip r:embed="rId21"/>
                      <a:stretch>
                        <a:fillRect/>
                      </a:stretch>
                    </p:blipFill>
                    <p:spPr>
                      <a:xfrm>
                        <a:off x="9743440" y="1613535"/>
                        <a:ext cx="1524000" cy="1524000"/>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528018" y="1110943"/>
            <a:ext cx="11449272" cy="829945"/>
          </a:xfrm>
          <a:prstGeom prst="rect">
            <a:avLst/>
          </a:prstGeom>
          <a:noFill/>
        </p:spPr>
        <p:txBody>
          <a:bodyPr wrap="square" rtlCol="0" anchor="t">
            <a:spAutoFit/>
          </a:bodyPr>
          <a:lstStyle/>
          <a:p>
            <a:pPr indent="0">
              <a:lnSpc>
                <a:spcPct val="150000"/>
              </a:lnSpc>
              <a:buClr>
                <a:srgbClr val="008080"/>
              </a:buClr>
              <a:buNone/>
            </a:pPr>
            <a:r>
              <a:rPr lang="zh-CN" altLang="en-US" sz="1600" b="1" dirty="0">
                <a:latin typeface="微软雅黑" charset="0"/>
                <a:ea typeface="微软雅黑" charset="0"/>
                <a:cs typeface="微软雅黑" charset="0"/>
                <a:sym typeface="Arial" panose="020B0704020202020204" pitchFamily="34" charset="0"/>
              </a:rPr>
              <a:t>基于产品开发运营部当前</a:t>
            </a:r>
            <a:r>
              <a:rPr lang="zh-CN" altLang="en-US" sz="1600" b="1" dirty="0">
                <a:solidFill>
                  <a:srgbClr val="C00000"/>
                </a:solidFill>
                <a:latin typeface="微软雅黑" charset="0"/>
                <a:ea typeface="微软雅黑" charset="0"/>
                <a:cs typeface="微软雅黑" charset="0"/>
                <a:sym typeface="Arial" panose="020B0704020202020204" pitchFamily="34" charset="0"/>
              </a:rPr>
              <a:t>系统建设现状，借鉴业内领先数字化平台建设经验</a:t>
            </a:r>
            <a:r>
              <a:rPr lang="zh-CN" altLang="en-US" sz="1600" b="1" dirty="0">
                <a:latin typeface="微软雅黑" charset="0"/>
                <a:ea typeface="微软雅黑" charset="0"/>
                <a:cs typeface="微软雅黑" charset="0"/>
                <a:sym typeface="Arial" panose="020B0704020202020204" pitchFamily="34" charset="0"/>
              </a:rPr>
              <a:t>，从顶层设计、开发模式、数据价值、及信创</a:t>
            </a:r>
            <a:r>
              <a:rPr lang="en-US" altLang="zh-CN" sz="1600" b="1" dirty="0">
                <a:latin typeface="微软雅黑" charset="0"/>
                <a:ea typeface="微软雅黑" charset="0"/>
                <a:cs typeface="微软雅黑" charset="0"/>
                <a:sym typeface="Arial" panose="020B0704020202020204" pitchFamily="34" charset="0"/>
              </a:rPr>
              <a:t>4</a:t>
            </a:r>
            <a:r>
              <a:rPr lang="zh-CN" altLang="en-US" sz="1600" b="1" dirty="0">
                <a:latin typeface="微软雅黑" charset="0"/>
                <a:ea typeface="微软雅黑" charset="0"/>
                <a:cs typeface="微软雅黑" charset="0"/>
                <a:sym typeface="Arial" panose="020B0704020202020204" pitchFamily="34" charset="0"/>
              </a:rPr>
              <a:t>个维度针对性开展整体规划，快速补齐各项短板不足，实现现有</a:t>
            </a:r>
            <a:r>
              <a:rPr lang="zh-CN" altLang="en-US" sz="1600" b="1" dirty="0">
                <a:solidFill>
                  <a:srgbClr val="C00000"/>
                </a:solidFill>
                <a:latin typeface="微软雅黑" charset="0"/>
                <a:ea typeface="微软雅黑" charset="0"/>
                <a:cs typeface="微软雅黑" charset="0"/>
                <a:sym typeface="Arial" panose="020B0704020202020204" pitchFamily="34" charset="0"/>
              </a:rPr>
              <a:t>系统的统一管理，新业务的快速开发上线以及满足信创</a:t>
            </a:r>
            <a:r>
              <a:rPr lang="zh-CN" altLang="en-US" sz="1600" b="1" dirty="0">
                <a:latin typeface="微软雅黑" charset="0"/>
                <a:ea typeface="微软雅黑" charset="0"/>
                <a:cs typeface="微软雅黑" charset="0"/>
                <a:sym typeface="Arial" panose="020B0704020202020204" pitchFamily="34" charset="0"/>
              </a:rPr>
              <a:t>要求。</a:t>
            </a:r>
            <a:endParaRPr lang="zh-CN" altLang="en-US" sz="1600" b="1" dirty="0">
              <a:latin typeface="微软雅黑" charset="0"/>
              <a:ea typeface="微软雅黑" charset="0"/>
              <a:cs typeface="微软雅黑" charset="0"/>
              <a:sym typeface="Arial" panose="020B0704020202020204" pitchFamily="34" charset="0"/>
            </a:endParaRPr>
          </a:p>
        </p:txBody>
      </p:sp>
      <p:grpSp>
        <p:nvGrpSpPr>
          <p:cNvPr id="33" name="组合 32"/>
          <p:cNvGrpSpPr/>
          <p:nvPr/>
        </p:nvGrpSpPr>
        <p:grpSpPr>
          <a:xfrm>
            <a:off x="207645" y="3292475"/>
            <a:ext cx="11854180" cy="1079500"/>
            <a:chOff x="191344" y="1839234"/>
            <a:chExt cx="11601558" cy="895695"/>
          </a:xfrm>
        </p:grpSpPr>
        <p:grpSp>
          <p:nvGrpSpPr>
            <p:cNvPr id="4" name="组合 3"/>
            <p:cNvGrpSpPr/>
            <p:nvPr/>
          </p:nvGrpSpPr>
          <p:grpSpPr>
            <a:xfrm>
              <a:off x="191344" y="1839234"/>
              <a:ext cx="11601558" cy="895695"/>
              <a:chOff x="301456" y="1069935"/>
              <a:chExt cx="11389334" cy="1094520"/>
            </a:xfrm>
          </p:grpSpPr>
          <p:sp>
            <p:nvSpPr>
              <p:cNvPr id="5" name="矩形 4"/>
              <p:cNvSpPr/>
              <p:nvPr/>
            </p:nvSpPr>
            <p:spPr>
              <a:xfrm>
                <a:off x="301456" y="1069935"/>
                <a:ext cx="1474064" cy="10945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4400"/>
                <a:endParaRPr lang="zh-CN" altLang="en-US" sz="1400" b="1" dirty="0">
                  <a:solidFill>
                    <a:schemeClr val="bg1"/>
                  </a:solidFill>
                  <a:latin typeface="Arial" panose="020B0704020202020204" pitchFamily="34" charset="0"/>
                  <a:ea typeface="微软雅黑" panose="020B0503020204020204" charset="-122"/>
                  <a:sym typeface="Arial" panose="020B0704020202020204" pitchFamily="34" charset="0"/>
                </a:endParaRPr>
              </a:p>
            </p:txBody>
          </p:sp>
          <p:sp>
            <p:nvSpPr>
              <p:cNvPr id="6" name="矩形 5"/>
              <p:cNvSpPr/>
              <p:nvPr/>
            </p:nvSpPr>
            <p:spPr>
              <a:xfrm>
                <a:off x="1775733" y="1069935"/>
                <a:ext cx="9915057" cy="109452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200000"/>
                  </a:lnSpc>
                  <a:buClr>
                    <a:srgbClr val="000000"/>
                  </a:buClr>
                  <a:buSzPct val="25000"/>
                  <a:buFont typeface="Wingdings" panose="05000000000000000000" pitchFamily="2" charset="2"/>
                  <a:buChar char="u"/>
                </a:pPr>
                <a:r>
                  <a:rPr lang="zh-CN" sz="1200" dirty="0">
                    <a:solidFill>
                      <a:srgbClr val="C00000"/>
                    </a:solidFill>
                    <a:latin typeface="微软雅黑" charset="0"/>
                    <a:ea typeface="微软雅黑" charset="0"/>
                    <a:cs typeface="微软雅黑" charset="0"/>
                    <a:sym typeface="Arial" panose="020B0704020202020204" pitchFamily="34" charset="0"/>
                  </a:rPr>
                  <a:t>统一开发模式</a:t>
                </a:r>
                <a:r>
                  <a:rPr lang="zh-CN" altLang="en-US" sz="1200" dirty="0">
                    <a:solidFill>
                      <a:srgbClr val="C00000"/>
                    </a:solidFill>
                    <a:latin typeface="微软雅黑" charset="0"/>
                    <a:ea typeface="微软雅黑" charset="0"/>
                    <a:cs typeface="微软雅黑" charset="0"/>
                    <a:sym typeface="Arial" panose="020B0704020202020204" pitchFamily="34" charset="0"/>
                  </a:rPr>
                  <a:t>引入敏捷开发方法</a:t>
                </a:r>
                <a:r>
                  <a:rPr lang="zh-CN" altLang="en-US" sz="1200" dirty="0">
                    <a:solidFill>
                      <a:schemeClr val="tx1"/>
                    </a:solidFill>
                    <a:latin typeface="微软雅黑" charset="0"/>
                    <a:ea typeface="微软雅黑" charset="0"/>
                    <a:cs typeface="微软雅黑" charset="0"/>
                    <a:sym typeface="Arial" panose="020B0704020202020204" pitchFamily="34" charset="0"/>
                  </a:rPr>
                  <a:t>，将传统的瀑布式开发流程转变为迭代式开发流程。</a:t>
                </a:r>
                <a:r>
                  <a:rPr sz="1200" dirty="0">
                    <a:solidFill>
                      <a:schemeClr val="tx1"/>
                    </a:solidFill>
                    <a:latin typeface="微软雅黑" charset="0"/>
                    <a:ea typeface="微软雅黑" charset="0"/>
                    <a:cs typeface="微软雅黑" charset="0"/>
                    <a:sym typeface="Arial" panose="020B0704020202020204" pitchFamily="34" charset="0"/>
                  </a:rPr>
                  <a:t>降低团队成员沟通和学习成本，提高开发效率和代码</a:t>
                </a:r>
                <a:r>
                  <a:rPr lang="zh-CN" sz="1200" dirty="0">
                    <a:solidFill>
                      <a:schemeClr val="tx1"/>
                    </a:solidFill>
                    <a:latin typeface="微软雅黑" charset="0"/>
                    <a:ea typeface="微软雅黑" charset="0"/>
                    <a:cs typeface="微软雅黑" charset="0"/>
                    <a:sym typeface="Arial" panose="020B0704020202020204" pitchFamily="34" charset="0"/>
                  </a:rPr>
                  <a:t>质量。</a:t>
                </a:r>
                <a:endParaRPr sz="1200" dirty="0">
                  <a:solidFill>
                    <a:schemeClr val="tx1"/>
                  </a:solidFill>
                  <a:latin typeface="微软雅黑" charset="0"/>
                  <a:ea typeface="微软雅黑" charset="0"/>
                  <a:cs typeface="微软雅黑" charset="0"/>
                  <a:sym typeface="Arial" panose="020B0704020202020204" pitchFamily="34" charset="0"/>
                </a:endParaRPr>
              </a:p>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微软雅黑" charset="0"/>
                    <a:ea typeface="微软雅黑" charset="0"/>
                    <a:cs typeface="微软雅黑" charset="0"/>
                    <a:sym typeface="Arial" panose="020B0704020202020204" pitchFamily="34" charset="0"/>
                  </a:rPr>
                  <a:t>提供标准化组件和模版</a:t>
                </a:r>
                <a:r>
                  <a:rPr lang="zh-CN" altLang="en-US" sz="1200" dirty="0">
                    <a:solidFill>
                      <a:schemeClr val="tx1"/>
                    </a:solidFill>
                    <a:latin typeface="微软雅黑" charset="0"/>
                    <a:ea typeface="微软雅黑" charset="0"/>
                    <a:cs typeface="微软雅黑" charset="0"/>
                    <a:sym typeface="Arial" panose="020B0704020202020204" pitchFamily="34" charset="0"/>
                  </a:rPr>
                  <a:t>，引入敏捷开发方法，将传统的瀑布式开发流程转变为迭代式开发流程。</a:t>
                </a:r>
                <a:endParaRPr lang="zh-CN" altLang="en-US" sz="1200" dirty="0">
                  <a:solidFill>
                    <a:schemeClr val="tx1"/>
                  </a:solidFill>
                  <a:latin typeface="微软雅黑" charset="0"/>
                  <a:ea typeface="微软雅黑" charset="0"/>
                  <a:cs typeface="微软雅黑" charset="0"/>
                  <a:sym typeface="Arial" panose="020B0704020202020204" pitchFamily="34" charset="0"/>
                </a:endParaRPr>
              </a:p>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建立统一的运维管理</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，能够集中监控和管理所有系统的运行状态、性能指标、安全状况等关键信息，并提供自动化的故障排查和恢复功能。</a:t>
                </a:r>
                <a:endParaRPr lang="zh-CN" altLang="en-US" sz="1200" dirty="0">
                  <a:solidFill>
                    <a:schemeClr val="tx1"/>
                  </a:solidFill>
                  <a:latin typeface="微软雅黑" charset="0"/>
                  <a:ea typeface="微软雅黑" charset="0"/>
                  <a:cs typeface="微软雅黑" charset="0"/>
                  <a:sym typeface="Arial" panose="020B0704020202020204" pitchFamily="34" charset="0"/>
                </a:endParaRPr>
              </a:p>
            </p:txBody>
          </p:sp>
        </p:grpSp>
        <p:sp>
          <p:nvSpPr>
            <p:cNvPr id="20" name="iconfont-11092-5226566"/>
            <p:cNvSpPr/>
            <p:nvPr/>
          </p:nvSpPr>
          <p:spPr>
            <a:xfrm>
              <a:off x="818820" y="1981696"/>
              <a:ext cx="344675" cy="374019"/>
            </a:xfrm>
            <a:custGeom>
              <a:avLst/>
              <a:gdLst>
                <a:gd name="T0" fmla="*/ 8533 w 10776"/>
                <a:gd name="T1" fmla="*/ 3109 h 10732"/>
                <a:gd name="T2" fmla="*/ 7489 w 10776"/>
                <a:gd name="T3" fmla="*/ 1329 h 10732"/>
                <a:gd name="T4" fmla="*/ 9067 w 10776"/>
                <a:gd name="T5" fmla="*/ 0 h 10732"/>
                <a:gd name="T6" fmla="*/ 10644 w 10776"/>
                <a:gd name="T7" fmla="*/ 1329 h 10732"/>
                <a:gd name="T8" fmla="*/ 9600 w 10776"/>
                <a:gd name="T9" fmla="*/ 3109 h 10732"/>
                <a:gd name="T10" fmla="*/ 9600 w 10776"/>
                <a:gd name="T11" fmla="*/ 7999 h 10732"/>
                <a:gd name="T12" fmla="*/ 9067 w 10776"/>
                <a:gd name="T13" fmla="*/ 8533 h 10732"/>
                <a:gd name="T14" fmla="*/ 6763 w 10776"/>
                <a:gd name="T15" fmla="*/ 8533 h 10732"/>
                <a:gd name="T16" fmla="*/ 5216 w 10776"/>
                <a:gd name="T17" fmla="*/ 10466 h 10732"/>
                <a:gd name="T18" fmla="*/ 4384 w 10776"/>
                <a:gd name="T19" fmla="*/ 10466 h 10732"/>
                <a:gd name="T20" fmla="*/ 2837 w 10776"/>
                <a:gd name="T21" fmla="*/ 8533 h 10732"/>
                <a:gd name="T22" fmla="*/ 533 w 10776"/>
                <a:gd name="T23" fmla="*/ 8533 h 10732"/>
                <a:gd name="T24" fmla="*/ 0 w 10776"/>
                <a:gd name="T25" fmla="*/ 7999 h 10732"/>
                <a:gd name="T26" fmla="*/ 0 w 10776"/>
                <a:gd name="T27" fmla="*/ 1599 h 10732"/>
                <a:gd name="T28" fmla="*/ 533 w 10776"/>
                <a:gd name="T29" fmla="*/ 1066 h 10732"/>
                <a:gd name="T30" fmla="*/ 6400 w 10776"/>
                <a:gd name="T31" fmla="*/ 1066 h 10732"/>
                <a:gd name="T32" fmla="*/ 6933 w 10776"/>
                <a:gd name="T33" fmla="*/ 1599 h 10732"/>
                <a:gd name="T34" fmla="*/ 6400 w 10776"/>
                <a:gd name="T35" fmla="*/ 2133 h 10732"/>
                <a:gd name="T36" fmla="*/ 1067 w 10776"/>
                <a:gd name="T37" fmla="*/ 2133 h 10732"/>
                <a:gd name="T38" fmla="*/ 1067 w 10776"/>
                <a:gd name="T39" fmla="*/ 7466 h 10732"/>
                <a:gd name="T40" fmla="*/ 3093 w 10776"/>
                <a:gd name="T41" fmla="*/ 7466 h 10732"/>
                <a:gd name="T42" fmla="*/ 3509 w 10776"/>
                <a:gd name="T43" fmla="*/ 7666 h 10732"/>
                <a:gd name="T44" fmla="*/ 4800 w 10776"/>
                <a:gd name="T45" fmla="*/ 9279 h 10732"/>
                <a:gd name="T46" fmla="*/ 6091 w 10776"/>
                <a:gd name="T47" fmla="*/ 7667 h 10732"/>
                <a:gd name="T48" fmla="*/ 6507 w 10776"/>
                <a:gd name="T49" fmla="*/ 7466 h 10732"/>
                <a:gd name="T50" fmla="*/ 8533 w 10776"/>
                <a:gd name="T51" fmla="*/ 7466 h 10732"/>
                <a:gd name="T52" fmla="*/ 8533 w 10776"/>
                <a:gd name="T53" fmla="*/ 3109 h 10732"/>
                <a:gd name="T54" fmla="*/ 9067 w 10776"/>
                <a:gd name="T55" fmla="*/ 2133 h 10732"/>
                <a:gd name="T56" fmla="*/ 9600 w 10776"/>
                <a:gd name="T57" fmla="*/ 1599 h 10732"/>
                <a:gd name="T58" fmla="*/ 9067 w 10776"/>
                <a:gd name="T59" fmla="*/ 1066 h 10732"/>
                <a:gd name="T60" fmla="*/ 8533 w 10776"/>
                <a:gd name="T61" fmla="*/ 1599 h 10732"/>
                <a:gd name="T62" fmla="*/ 9067 w 10776"/>
                <a:gd name="T63" fmla="*/ 2133 h 10732"/>
                <a:gd name="T64" fmla="*/ 2667 w 10776"/>
                <a:gd name="T65" fmla="*/ 4266 h 10732"/>
                <a:gd name="T66" fmla="*/ 2133 w 10776"/>
                <a:gd name="T67" fmla="*/ 3733 h 10732"/>
                <a:gd name="T68" fmla="*/ 2667 w 10776"/>
                <a:gd name="T69" fmla="*/ 3199 h 10732"/>
                <a:gd name="T70" fmla="*/ 6933 w 10776"/>
                <a:gd name="T71" fmla="*/ 3199 h 10732"/>
                <a:gd name="T72" fmla="*/ 7467 w 10776"/>
                <a:gd name="T73" fmla="*/ 3733 h 10732"/>
                <a:gd name="T74" fmla="*/ 6933 w 10776"/>
                <a:gd name="T75" fmla="*/ 4266 h 10732"/>
                <a:gd name="T76" fmla="*/ 2667 w 10776"/>
                <a:gd name="T77" fmla="*/ 4266 h 10732"/>
                <a:gd name="T78" fmla="*/ 2667 w 10776"/>
                <a:gd name="T79" fmla="*/ 6399 h 10732"/>
                <a:gd name="T80" fmla="*/ 2133 w 10776"/>
                <a:gd name="T81" fmla="*/ 5866 h 10732"/>
                <a:gd name="T82" fmla="*/ 2667 w 10776"/>
                <a:gd name="T83" fmla="*/ 5333 h 10732"/>
                <a:gd name="T84" fmla="*/ 5333 w 10776"/>
                <a:gd name="T85" fmla="*/ 5333 h 10732"/>
                <a:gd name="T86" fmla="*/ 5867 w 10776"/>
                <a:gd name="T87" fmla="*/ 5866 h 10732"/>
                <a:gd name="T88" fmla="*/ 5333 w 10776"/>
                <a:gd name="T89" fmla="*/ 6399 h 10732"/>
                <a:gd name="T90" fmla="*/ 2667 w 10776"/>
                <a:gd name="T91" fmla="*/ 6399 h 10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776" h="10732">
                  <a:moveTo>
                    <a:pt x="8533" y="3109"/>
                  </a:moveTo>
                  <a:cubicBezTo>
                    <a:pt x="7798" y="2849"/>
                    <a:pt x="7357" y="2097"/>
                    <a:pt x="7489" y="1329"/>
                  </a:cubicBezTo>
                  <a:cubicBezTo>
                    <a:pt x="7621" y="561"/>
                    <a:pt x="8287" y="0"/>
                    <a:pt x="9067" y="0"/>
                  </a:cubicBezTo>
                  <a:cubicBezTo>
                    <a:pt x="9846" y="0"/>
                    <a:pt x="10512" y="561"/>
                    <a:pt x="10644" y="1329"/>
                  </a:cubicBezTo>
                  <a:cubicBezTo>
                    <a:pt x="10776" y="2097"/>
                    <a:pt x="10335" y="2849"/>
                    <a:pt x="9600" y="3109"/>
                  </a:cubicBezTo>
                  <a:lnTo>
                    <a:pt x="9600" y="7999"/>
                  </a:lnTo>
                  <a:cubicBezTo>
                    <a:pt x="9600" y="8294"/>
                    <a:pt x="9361" y="8533"/>
                    <a:pt x="9067" y="8533"/>
                  </a:cubicBezTo>
                  <a:lnTo>
                    <a:pt x="6763" y="8533"/>
                  </a:lnTo>
                  <a:lnTo>
                    <a:pt x="5216" y="10466"/>
                  </a:lnTo>
                  <a:cubicBezTo>
                    <a:pt x="5003" y="10732"/>
                    <a:pt x="4597" y="10732"/>
                    <a:pt x="4384" y="10466"/>
                  </a:cubicBezTo>
                  <a:lnTo>
                    <a:pt x="2837" y="8533"/>
                  </a:lnTo>
                  <a:lnTo>
                    <a:pt x="533" y="8533"/>
                  </a:lnTo>
                  <a:cubicBezTo>
                    <a:pt x="239" y="8533"/>
                    <a:pt x="0" y="8294"/>
                    <a:pt x="0" y="7999"/>
                  </a:cubicBezTo>
                  <a:lnTo>
                    <a:pt x="0" y="1599"/>
                  </a:lnTo>
                  <a:cubicBezTo>
                    <a:pt x="0" y="1305"/>
                    <a:pt x="239" y="1066"/>
                    <a:pt x="533" y="1066"/>
                  </a:cubicBezTo>
                  <a:lnTo>
                    <a:pt x="6400" y="1066"/>
                  </a:lnTo>
                  <a:cubicBezTo>
                    <a:pt x="6695" y="1066"/>
                    <a:pt x="6933" y="1305"/>
                    <a:pt x="6933" y="1599"/>
                  </a:cubicBezTo>
                  <a:cubicBezTo>
                    <a:pt x="6933" y="1894"/>
                    <a:pt x="6695" y="2133"/>
                    <a:pt x="6400" y="2133"/>
                  </a:cubicBezTo>
                  <a:lnTo>
                    <a:pt x="1067" y="2133"/>
                  </a:lnTo>
                  <a:lnTo>
                    <a:pt x="1067" y="7466"/>
                  </a:lnTo>
                  <a:lnTo>
                    <a:pt x="3093" y="7466"/>
                  </a:lnTo>
                  <a:cubicBezTo>
                    <a:pt x="3255" y="7466"/>
                    <a:pt x="3408" y="7540"/>
                    <a:pt x="3509" y="7666"/>
                  </a:cubicBezTo>
                  <a:lnTo>
                    <a:pt x="4800" y="9279"/>
                  </a:lnTo>
                  <a:lnTo>
                    <a:pt x="6091" y="7667"/>
                  </a:lnTo>
                  <a:cubicBezTo>
                    <a:pt x="6192" y="7540"/>
                    <a:pt x="6345" y="7466"/>
                    <a:pt x="6507" y="7466"/>
                  </a:cubicBezTo>
                  <a:lnTo>
                    <a:pt x="8533" y="7466"/>
                  </a:lnTo>
                  <a:lnTo>
                    <a:pt x="8533" y="3109"/>
                  </a:lnTo>
                  <a:close/>
                  <a:moveTo>
                    <a:pt x="9067" y="2133"/>
                  </a:moveTo>
                  <a:cubicBezTo>
                    <a:pt x="9361" y="2133"/>
                    <a:pt x="9600" y="1894"/>
                    <a:pt x="9600" y="1599"/>
                  </a:cubicBezTo>
                  <a:cubicBezTo>
                    <a:pt x="9600" y="1305"/>
                    <a:pt x="9361" y="1066"/>
                    <a:pt x="9067" y="1066"/>
                  </a:cubicBezTo>
                  <a:cubicBezTo>
                    <a:pt x="8772" y="1066"/>
                    <a:pt x="8533" y="1305"/>
                    <a:pt x="8533" y="1599"/>
                  </a:cubicBezTo>
                  <a:cubicBezTo>
                    <a:pt x="8533" y="1894"/>
                    <a:pt x="8772" y="2133"/>
                    <a:pt x="9067" y="2133"/>
                  </a:cubicBezTo>
                  <a:close/>
                  <a:moveTo>
                    <a:pt x="2667" y="4266"/>
                  </a:moveTo>
                  <a:cubicBezTo>
                    <a:pt x="2372" y="4266"/>
                    <a:pt x="2133" y="4027"/>
                    <a:pt x="2133" y="3733"/>
                  </a:cubicBezTo>
                  <a:cubicBezTo>
                    <a:pt x="2133" y="3438"/>
                    <a:pt x="2372" y="3199"/>
                    <a:pt x="2667" y="3199"/>
                  </a:cubicBezTo>
                  <a:lnTo>
                    <a:pt x="6933" y="3199"/>
                  </a:lnTo>
                  <a:cubicBezTo>
                    <a:pt x="7228" y="3199"/>
                    <a:pt x="7467" y="3438"/>
                    <a:pt x="7467" y="3733"/>
                  </a:cubicBezTo>
                  <a:cubicBezTo>
                    <a:pt x="7467" y="4027"/>
                    <a:pt x="7228" y="4266"/>
                    <a:pt x="6933" y="4266"/>
                  </a:cubicBezTo>
                  <a:lnTo>
                    <a:pt x="2667" y="4266"/>
                  </a:lnTo>
                  <a:close/>
                  <a:moveTo>
                    <a:pt x="2667" y="6399"/>
                  </a:moveTo>
                  <a:cubicBezTo>
                    <a:pt x="2372" y="6399"/>
                    <a:pt x="2133" y="6161"/>
                    <a:pt x="2133" y="5866"/>
                  </a:cubicBezTo>
                  <a:cubicBezTo>
                    <a:pt x="2133" y="5571"/>
                    <a:pt x="2372" y="5333"/>
                    <a:pt x="2667" y="5333"/>
                  </a:cubicBezTo>
                  <a:lnTo>
                    <a:pt x="5333" y="5333"/>
                  </a:lnTo>
                  <a:cubicBezTo>
                    <a:pt x="5628" y="5333"/>
                    <a:pt x="5867" y="5571"/>
                    <a:pt x="5867" y="5866"/>
                  </a:cubicBezTo>
                  <a:cubicBezTo>
                    <a:pt x="5867" y="6161"/>
                    <a:pt x="5628" y="6399"/>
                    <a:pt x="5333" y="6399"/>
                  </a:cubicBezTo>
                  <a:lnTo>
                    <a:pt x="2667" y="63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704020202020204" pitchFamily="34" charset="0"/>
                <a:ea typeface="微软雅黑" panose="020B0503020204020204" charset="-122"/>
                <a:sym typeface="Arial" panose="020B0704020202020204" pitchFamily="34" charset="0"/>
              </a:endParaRPr>
            </a:p>
          </p:txBody>
        </p:sp>
        <p:sp>
          <p:nvSpPr>
            <p:cNvPr id="21" name="文本框 20"/>
            <p:cNvSpPr txBox="1"/>
            <p:nvPr/>
          </p:nvSpPr>
          <p:spPr>
            <a:xfrm>
              <a:off x="263352" y="2388924"/>
              <a:ext cx="1368152" cy="254483"/>
            </a:xfrm>
            <a:prstGeom prst="rect">
              <a:avLst/>
            </a:prstGeom>
            <a:noFill/>
          </p:spPr>
          <p:txBody>
            <a:bodyPr wrap="square" rtlCol="0">
              <a:spAutoFit/>
            </a:bodyPr>
            <a:lstStyle/>
            <a:p>
              <a:pPr algn="ctr"/>
              <a:r>
                <a:rPr lang="zh-CN" altLang="en-US" sz="1400" dirty="0">
                  <a:solidFill>
                    <a:schemeClr val="bg1"/>
                  </a:solidFill>
                  <a:sym typeface="Arial" panose="020B0704020202020204" pitchFamily="34" charset="0"/>
                </a:rPr>
                <a:t>统一开发</a:t>
              </a:r>
              <a:r>
                <a:rPr lang="zh-CN" altLang="en-US" sz="1400" dirty="0">
                  <a:solidFill>
                    <a:schemeClr val="bg1"/>
                  </a:solidFill>
                  <a:sym typeface="Arial" panose="020B0704020202020204" pitchFamily="34" charset="0"/>
                </a:rPr>
                <a:t>模式</a:t>
              </a:r>
              <a:endParaRPr lang="zh-CN" altLang="en-US" sz="1400" dirty="0">
                <a:solidFill>
                  <a:schemeClr val="bg1"/>
                </a:solidFill>
                <a:sym typeface="Arial" panose="020B0704020202020204" pitchFamily="34" charset="0"/>
              </a:endParaRPr>
            </a:p>
          </p:txBody>
        </p:sp>
      </p:grpSp>
      <p:grpSp>
        <p:nvGrpSpPr>
          <p:cNvPr id="15" name="组合 14"/>
          <p:cNvGrpSpPr/>
          <p:nvPr/>
        </p:nvGrpSpPr>
        <p:grpSpPr>
          <a:xfrm rot="0">
            <a:off x="207645" y="2050415"/>
            <a:ext cx="11854180" cy="1080135"/>
            <a:chOff x="301456" y="2182459"/>
            <a:chExt cx="11590451" cy="1094874"/>
          </a:xfrm>
        </p:grpSpPr>
        <p:sp>
          <p:nvSpPr>
            <p:cNvPr id="7" name="矩形 6"/>
            <p:cNvSpPr/>
            <p:nvPr/>
          </p:nvSpPr>
          <p:spPr>
            <a:xfrm>
              <a:off x="301456" y="2182459"/>
              <a:ext cx="1474064" cy="109452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400" b="1" dirty="0">
                <a:solidFill>
                  <a:schemeClr val="bg1"/>
                </a:solidFill>
                <a:latin typeface="Arial" panose="020B0704020202020204" pitchFamily="34" charset="0"/>
                <a:ea typeface="微软雅黑" panose="020B0503020204020204" charset="-122"/>
                <a:sym typeface="Arial" panose="020B0704020202020204" pitchFamily="34" charset="0"/>
              </a:endParaRPr>
            </a:p>
          </p:txBody>
        </p:sp>
        <p:sp>
          <p:nvSpPr>
            <p:cNvPr id="8" name="矩形 7"/>
            <p:cNvSpPr/>
            <p:nvPr/>
          </p:nvSpPr>
          <p:spPr>
            <a:xfrm>
              <a:off x="1775899" y="2182459"/>
              <a:ext cx="10116008" cy="1094874"/>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171450" lvl="0" indent="-171450" algn="l" defTabSz="913765">
                <a:lnSpc>
                  <a:spcPct val="200000"/>
                </a:lnSpc>
                <a:buClr>
                  <a:srgbClr val="000000"/>
                </a:buClr>
                <a:buSzPct val="25000"/>
                <a:buFont typeface="Wingdings" panose="05000000000000000000" charset="0"/>
                <a:buChar char=""/>
              </a:pP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在明确战略定位和目标的基础上，一体化开发平台需要</a:t>
              </a: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构建一套统一的系统架构</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。能够支撑所有业务线的稳定运行，并具备良好的可扩展性和可维护性。</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lvl="0" indent="-171450" algn="l" defTabSz="913765">
                <a:lnSpc>
                  <a:spcPct val="200000"/>
                </a:lnSpc>
                <a:buClr>
                  <a:srgbClr val="000000"/>
                </a:buClr>
                <a:buSzPct val="25000"/>
                <a:buFont typeface="Wingdings" panose="05000000000000000000" charset="0"/>
                <a:buChar char=""/>
              </a:pP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保障系统间的有效整合和协同工作，需要制定</a:t>
              </a: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一系列标准化规范</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。涵盖系统设计、开发、测试、部署、运维等各个环节，确保各环节的顺畅衔接和高效协作。</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lvl="0" indent="-171450" algn="l" defTabSz="913765">
                <a:lnSpc>
                  <a:spcPct val="200000"/>
                </a:lnSpc>
                <a:buClr>
                  <a:srgbClr val="000000"/>
                </a:buClr>
                <a:buSzPct val="25000"/>
                <a:buFont typeface="Wingdings" panose="05000000000000000000" charset="0"/>
                <a:buChar char=""/>
              </a:pP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建立完善的</a:t>
              </a: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安全管理体系</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，包括数据加密、访问控制、安全审计等措施，确保数据的机密性、完整性和可用性。</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p:txBody>
        </p:sp>
      </p:grpSp>
      <p:sp>
        <p:nvSpPr>
          <p:cNvPr id="22" name="文本框 21"/>
          <p:cNvSpPr txBox="1"/>
          <p:nvPr/>
        </p:nvSpPr>
        <p:spPr>
          <a:xfrm>
            <a:off x="287020" y="2697480"/>
            <a:ext cx="1384935" cy="369570"/>
          </a:xfrm>
          <a:prstGeom prst="rect">
            <a:avLst/>
          </a:prstGeom>
          <a:noFill/>
        </p:spPr>
        <p:txBody>
          <a:bodyPr wrap="square" rtlCol="0">
            <a:spAutoFit/>
          </a:bodyPr>
          <a:lstStyle/>
          <a:p>
            <a:pPr algn="ctr"/>
            <a:r>
              <a:rPr lang="zh-CN" altLang="en-US" sz="1400" dirty="0">
                <a:solidFill>
                  <a:schemeClr val="bg1"/>
                </a:solidFill>
                <a:sym typeface="Arial" panose="020B0704020202020204" pitchFamily="34" charset="0"/>
              </a:rPr>
              <a:t>做好顶层</a:t>
            </a:r>
            <a:r>
              <a:rPr lang="zh-CN" altLang="en-US" sz="1400" dirty="0">
                <a:solidFill>
                  <a:schemeClr val="bg1"/>
                </a:solidFill>
                <a:sym typeface="Arial" panose="020B0704020202020204" pitchFamily="34" charset="0"/>
              </a:rPr>
              <a:t>设计</a:t>
            </a:r>
            <a:endParaRPr lang="zh-CN" altLang="en-US" sz="1400" dirty="0">
              <a:solidFill>
                <a:schemeClr val="bg1"/>
              </a:solidFill>
              <a:sym typeface="Arial" panose="020B0704020202020204" pitchFamily="34" charset="0"/>
            </a:endParaRPr>
          </a:p>
        </p:txBody>
      </p:sp>
      <p:sp>
        <p:nvSpPr>
          <p:cNvPr id="26" name="iconfont-11253-5322196"/>
          <p:cNvSpPr/>
          <p:nvPr/>
        </p:nvSpPr>
        <p:spPr>
          <a:xfrm>
            <a:off x="755650" y="2220595"/>
            <a:ext cx="448310" cy="454025"/>
          </a:xfrm>
          <a:custGeom>
            <a:avLst/>
            <a:gdLst>
              <a:gd name="T0" fmla="*/ 2583 w 9915"/>
              <a:gd name="T1" fmla="*/ 8294 h 10114"/>
              <a:gd name="T2" fmla="*/ 2810 w 9915"/>
              <a:gd name="T3" fmla="*/ 7707 h 10114"/>
              <a:gd name="T4" fmla="*/ 2900 w 9915"/>
              <a:gd name="T5" fmla="*/ 7423 h 10114"/>
              <a:gd name="T6" fmla="*/ 3045 w 9915"/>
              <a:gd name="T7" fmla="*/ 6860 h 10114"/>
              <a:gd name="T8" fmla="*/ 2915 w 9915"/>
              <a:gd name="T9" fmla="*/ 6770 h 10114"/>
              <a:gd name="T10" fmla="*/ 2780 w 9915"/>
              <a:gd name="T11" fmla="*/ 5820 h 10114"/>
              <a:gd name="T12" fmla="*/ 1193 w 9915"/>
              <a:gd name="T13" fmla="*/ 6497 h 10114"/>
              <a:gd name="T14" fmla="*/ 1174 w 9915"/>
              <a:gd name="T15" fmla="*/ 6760 h 10114"/>
              <a:gd name="T16" fmla="*/ 1143 w 9915"/>
              <a:gd name="T17" fmla="*/ 7342 h 10114"/>
              <a:gd name="T18" fmla="*/ 1295 w 9915"/>
              <a:gd name="T19" fmla="*/ 7394 h 10114"/>
              <a:gd name="T20" fmla="*/ 1513 w 9915"/>
              <a:gd name="T21" fmla="*/ 7957 h 10114"/>
              <a:gd name="T22" fmla="*/ 230 w 9915"/>
              <a:gd name="T23" fmla="*/ 8685 h 10114"/>
              <a:gd name="T24" fmla="*/ 65 w 9915"/>
              <a:gd name="T25" fmla="*/ 9603 h 10114"/>
              <a:gd name="T26" fmla="*/ 3805 w 9915"/>
              <a:gd name="T27" fmla="*/ 9923 h 10114"/>
              <a:gd name="T28" fmla="*/ 4125 w 9915"/>
              <a:gd name="T29" fmla="*/ 9095 h 10114"/>
              <a:gd name="T30" fmla="*/ 9684 w 9915"/>
              <a:gd name="T31" fmla="*/ 8687 h 10114"/>
              <a:gd name="T32" fmla="*/ 8404 w 9915"/>
              <a:gd name="T33" fmla="*/ 7957 h 10114"/>
              <a:gd name="T34" fmla="*/ 8620 w 9915"/>
              <a:gd name="T35" fmla="*/ 7394 h 10114"/>
              <a:gd name="T36" fmla="*/ 8772 w 9915"/>
              <a:gd name="T37" fmla="*/ 7342 h 10114"/>
              <a:gd name="T38" fmla="*/ 8742 w 9915"/>
              <a:gd name="T39" fmla="*/ 6760 h 10114"/>
              <a:gd name="T40" fmla="*/ 8722 w 9915"/>
              <a:gd name="T41" fmla="*/ 6497 h 10114"/>
              <a:gd name="T42" fmla="*/ 7135 w 9915"/>
              <a:gd name="T43" fmla="*/ 5820 h 10114"/>
              <a:gd name="T44" fmla="*/ 7000 w 9915"/>
              <a:gd name="T45" fmla="*/ 6770 h 10114"/>
              <a:gd name="T46" fmla="*/ 6870 w 9915"/>
              <a:gd name="T47" fmla="*/ 6860 h 10114"/>
              <a:gd name="T48" fmla="*/ 7015 w 9915"/>
              <a:gd name="T49" fmla="*/ 7423 h 10114"/>
              <a:gd name="T50" fmla="*/ 7105 w 9915"/>
              <a:gd name="T51" fmla="*/ 7707 h 10114"/>
              <a:gd name="T52" fmla="*/ 7333 w 9915"/>
              <a:gd name="T53" fmla="*/ 8293 h 10114"/>
              <a:gd name="T54" fmla="*/ 5789 w 9915"/>
              <a:gd name="T55" fmla="*/ 9095 h 10114"/>
              <a:gd name="T56" fmla="*/ 6110 w 9915"/>
              <a:gd name="T57" fmla="*/ 9923 h 10114"/>
              <a:gd name="T58" fmla="*/ 9851 w 9915"/>
              <a:gd name="T59" fmla="*/ 9603 h 10114"/>
              <a:gd name="T60" fmla="*/ 9684 w 9915"/>
              <a:gd name="T61" fmla="*/ 8687 h 10114"/>
              <a:gd name="T62" fmla="*/ 5470 w 9915"/>
              <a:gd name="T63" fmla="*/ 2815 h 10114"/>
              <a:gd name="T64" fmla="*/ 5697 w 9915"/>
              <a:gd name="T65" fmla="*/ 2229 h 10114"/>
              <a:gd name="T66" fmla="*/ 5788 w 9915"/>
              <a:gd name="T67" fmla="*/ 1945 h 10114"/>
              <a:gd name="T68" fmla="*/ 5931 w 9915"/>
              <a:gd name="T69" fmla="*/ 1383 h 10114"/>
              <a:gd name="T70" fmla="*/ 5802 w 9915"/>
              <a:gd name="T71" fmla="*/ 1294 h 10114"/>
              <a:gd name="T72" fmla="*/ 5667 w 9915"/>
              <a:gd name="T73" fmla="*/ 344 h 10114"/>
              <a:gd name="T74" fmla="*/ 4080 w 9915"/>
              <a:gd name="T75" fmla="*/ 1019 h 10114"/>
              <a:gd name="T76" fmla="*/ 4060 w 9915"/>
              <a:gd name="T77" fmla="*/ 1283 h 10114"/>
              <a:gd name="T78" fmla="*/ 4028 w 9915"/>
              <a:gd name="T79" fmla="*/ 1864 h 10114"/>
              <a:gd name="T80" fmla="*/ 4179 w 9915"/>
              <a:gd name="T81" fmla="*/ 1917 h 10114"/>
              <a:gd name="T82" fmla="*/ 4397 w 9915"/>
              <a:gd name="T83" fmla="*/ 2478 h 10114"/>
              <a:gd name="T84" fmla="*/ 3115 w 9915"/>
              <a:gd name="T85" fmla="*/ 3209 h 10114"/>
              <a:gd name="T86" fmla="*/ 2949 w 9915"/>
              <a:gd name="T87" fmla="*/ 4127 h 10114"/>
              <a:gd name="T88" fmla="*/ 6688 w 9915"/>
              <a:gd name="T89" fmla="*/ 4445 h 10114"/>
              <a:gd name="T90" fmla="*/ 7008 w 9915"/>
              <a:gd name="T91" fmla="*/ 3619 h 10114"/>
              <a:gd name="T92" fmla="*/ 6334 w 9915"/>
              <a:gd name="T93" fmla="*/ 7419 h 10114"/>
              <a:gd name="T94" fmla="*/ 5208 w 9915"/>
              <a:gd name="T95" fmla="*/ 5407 h 10114"/>
              <a:gd name="T96" fmla="*/ 4706 w 9915"/>
              <a:gd name="T97" fmla="*/ 5407 h 10114"/>
              <a:gd name="T98" fmla="*/ 3581 w 9915"/>
              <a:gd name="T99" fmla="*/ 7420 h 10114"/>
              <a:gd name="T100" fmla="*/ 3708 w 9915"/>
              <a:gd name="T101" fmla="*/ 7905 h 10114"/>
              <a:gd name="T102" fmla="*/ 4956 w 9915"/>
              <a:gd name="T103" fmla="*/ 7200 h 10114"/>
              <a:gd name="T104" fmla="*/ 6208 w 9915"/>
              <a:gd name="T105" fmla="*/ 7905 h 10114"/>
              <a:gd name="T106" fmla="*/ 6334 w 9915"/>
              <a:gd name="T107" fmla="*/ 7419 h 10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15" h="10114">
                <a:moveTo>
                  <a:pt x="3910" y="8687"/>
                </a:moveTo>
                <a:cubicBezTo>
                  <a:pt x="3490" y="8479"/>
                  <a:pt x="3040" y="8349"/>
                  <a:pt x="2583" y="8294"/>
                </a:cubicBezTo>
                <a:cubicBezTo>
                  <a:pt x="2599" y="8180"/>
                  <a:pt x="2614" y="8068"/>
                  <a:pt x="2629" y="7957"/>
                </a:cubicBezTo>
                <a:cubicBezTo>
                  <a:pt x="2732" y="7889"/>
                  <a:pt x="2804" y="7789"/>
                  <a:pt x="2810" y="7707"/>
                </a:cubicBezTo>
                <a:cubicBezTo>
                  <a:pt x="2823" y="7603"/>
                  <a:pt x="2834" y="7499"/>
                  <a:pt x="2847" y="7394"/>
                </a:cubicBezTo>
                <a:cubicBezTo>
                  <a:pt x="2860" y="7410"/>
                  <a:pt x="2879" y="7420"/>
                  <a:pt x="2900" y="7423"/>
                </a:cubicBezTo>
                <a:cubicBezTo>
                  <a:pt x="2949" y="7428"/>
                  <a:pt x="2993" y="7392"/>
                  <a:pt x="2998" y="7342"/>
                </a:cubicBezTo>
                <a:lnTo>
                  <a:pt x="3045" y="6860"/>
                </a:lnTo>
                <a:cubicBezTo>
                  <a:pt x="3050" y="6812"/>
                  <a:pt x="3015" y="6765"/>
                  <a:pt x="2967" y="6760"/>
                </a:cubicBezTo>
                <a:cubicBezTo>
                  <a:pt x="2948" y="6758"/>
                  <a:pt x="2930" y="6763"/>
                  <a:pt x="2915" y="6770"/>
                </a:cubicBezTo>
                <a:cubicBezTo>
                  <a:pt x="2927" y="6679"/>
                  <a:pt x="2937" y="6588"/>
                  <a:pt x="2947" y="6497"/>
                </a:cubicBezTo>
                <a:cubicBezTo>
                  <a:pt x="2955" y="6370"/>
                  <a:pt x="3014" y="6037"/>
                  <a:pt x="2780" y="5820"/>
                </a:cubicBezTo>
                <a:cubicBezTo>
                  <a:pt x="2443" y="5478"/>
                  <a:pt x="1698" y="5478"/>
                  <a:pt x="1359" y="5820"/>
                </a:cubicBezTo>
                <a:cubicBezTo>
                  <a:pt x="1125" y="6036"/>
                  <a:pt x="1185" y="6370"/>
                  <a:pt x="1193" y="6497"/>
                </a:cubicBezTo>
                <a:cubicBezTo>
                  <a:pt x="1204" y="6589"/>
                  <a:pt x="1214" y="6679"/>
                  <a:pt x="1224" y="6770"/>
                </a:cubicBezTo>
                <a:cubicBezTo>
                  <a:pt x="1209" y="6763"/>
                  <a:pt x="1190" y="6758"/>
                  <a:pt x="1174" y="6760"/>
                </a:cubicBezTo>
                <a:cubicBezTo>
                  <a:pt x="1126" y="6765"/>
                  <a:pt x="1090" y="6810"/>
                  <a:pt x="1095" y="6860"/>
                </a:cubicBezTo>
                <a:lnTo>
                  <a:pt x="1143" y="7342"/>
                </a:lnTo>
                <a:cubicBezTo>
                  <a:pt x="1148" y="7390"/>
                  <a:pt x="1190" y="7428"/>
                  <a:pt x="1240" y="7423"/>
                </a:cubicBezTo>
                <a:cubicBezTo>
                  <a:pt x="1262" y="7422"/>
                  <a:pt x="1280" y="7409"/>
                  <a:pt x="1295" y="7394"/>
                </a:cubicBezTo>
                <a:cubicBezTo>
                  <a:pt x="1307" y="7499"/>
                  <a:pt x="1319" y="7603"/>
                  <a:pt x="1330" y="7707"/>
                </a:cubicBezTo>
                <a:cubicBezTo>
                  <a:pt x="1338" y="7789"/>
                  <a:pt x="1410" y="7888"/>
                  <a:pt x="1513" y="7957"/>
                </a:cubicBezTo>
                <a:cubicBezTo>
                  <a:pt x="1528" y="8069"/>
                  <a:pt x="1543" y="8180"/>
                  <a:pt x="1558" y="8293"/>
                </a:cubicBezTo>
                <a:cubicBezTo>
                  <a:pt x="1100" y="8349"/>
                  <a:pt x="652" y="8478"/>
                  <a:pt x="230" y="8685"/>
                </a:cubicBezTo>
                <a:cubicBezTo>
                  <a:pt x="95" y="8759"/>
                  <a:pt x="0" y="8949"/>
                  <a:pt x="15" y="9095"/>
                </a:cubicBezTo>
                <a:cubicBezTo>
                  <a:pt x="31" y="9264"/>
                  <a:pt x="48" y="9434"/>
                  <a:pt x="65" y="9603"/>
                </a:cubicBezTo>
                <a:cubicBezTo>
                  <a:pt x="79" y="9749"/>
                  <a:pt x="201" y="9895"/>
                  <a:pt x="338" y="9923"/>
                </a:cubicBezTo>
                <a:cubicBezTo>
                  <a:pt x="1488" y="10114"/>
                  <a:pt x="2655" y="10114"/>
                  <a:pt x="3805" y="9923"/>
                </a:cubicBezTo>
                <a:cubicBezTo>
                  <a:pt x="3941" y="9894"/>
                  <a:pt x="4063" y="9749"/>
                  <a:pt x="4078" y="9603"/>
                </a:cubicBezTo>
                <a:cubicBezTo>
                  <a:pt x="4094" y="9433"/>
                  <a:pt x="4110" y="9265"/>
                  <a:pt x="4125" y="9095"/>
                </a:cubicBezTo>
                <a:cubicBezTo>
                  <a:pt x="4140" y="8949"/>
                  <a:pt x="4045" y="8759"/>
                  <a:pt x="3910" y="8687"/>
                </a:cubicBezTo>
                <a:close/>
                <a:moveTo>
                  <a:pt x="9684" y="8687"/>
                </a:moveTo>
                <a:cubicBezTo>
                  <a:pt x="9264" y="8479"/>
                  <a:pt x="8814" y="8349"/>
                  <a:pt x="8358" y="8294"/>
                </a:cubicBezTo>
                <a:cubicBezTo>
                  <a:pt x="8373" y="8182"/>
                  <a:pt x="8388" y="8069"/>
                  <a:pt x="8404" y="7957"/>
                </a:cubicBezTo>
                <a:cubicBezTo>
                  <a:pt x="8505" y="7889"/>
                  <a:pt x="8578" y="7789"/>
                  <a:pt x="8585" y="7707"/>
                </a:cubicBezTo>
                <a:cubicBezTo>
                  <a:pt x="8597" y="7603"/>
                  <a:pt x="8609" y="7499"/>
                  <a:pt x="8620" y="7394"/>
                </a:cubicBezTo>
                <a:cubicBezTo>
                  <a:pt x="8635" y="7410"/>
                  <a:pt x="8653" y="7420"/>
                  <a:pt x="8675" y="7423"/>
                </a:cubicBezTo>
                <a:cubicBezTo>
                  <a:pt x="8724" y="7428"/>
                  <a:pt x="8766" y="7392"/>
                  <a:pt x="8772" y="7342"/>
                </a:cubicBezTo>
                <a:lnTo>
                  <a:pt x="8820" y="6860"/>
                </a:lnTo>
                <a:cubicBezTo>
                  <a:pt x="8825" y="6812"/>
                  <a:pt x="8790" y="6765"/>
                  <a:pt x="8742" y="6760"/>
                </a:cubicBezTo>
                <a:cubicBezTo>
                  <a:pt x="8724" y="6758"/>
                  <a:pt x="8707" y="6763"/>
                  <a:pt x="8690" y="6770"/>
                </a:cubicBezTo>
                <a:cubicBezTo>
                  <a:pt x="8702" y="6679"/>
                  <a:pt x="8712" y="6588"/>
                  <a:pt x="8722" y="6497"/>
                </a:cubicBezTo>
                <a:cubicBezTo>
                  <a:pt x="8729" y="6370"/>
                  <a:pt x="8790" y="6037"/>
                  <a:pt x="8557" y="5820"/>
                </a:cubicBezTo>
                <a:cubicBezTo>
                  <a:pt x="8218" y="5478"/>
                  <a:pt x="7473" y="5478"/>
                  <a:pt x="7135" y="5820"/>
                </a:cubicBezTo>
                <a:cubicBezTo>
                  <a:pt x="6901" y="6036"/>
                  <a:pt x="6962" y="6370"/>
                  <a:pt x="6969" y="6497"/>
                </a:cubicBezTo>
                <a:cubicBezTo>
                  <a:pt x="6979" y="6588"/>
                  <a:pt x="6988" y="6679"/>
                  <a:pt x="7000" y="6770"/>
                </a:cubicBezTo>
                <a:cubicBezTo>
                  <a:pt x="6985" y="6763"/>
                  <a:pt x="6966" y="6758"/>
                  <a:pt x="6948" y="6760"/>
                </a:cubicBezTo>
                <a:cubicBezTo>
                  <a:pt x="6900" y="6765"/>
                  <a:pt x="6865" y="6810"/>
                  <a:pt x="6870" y="6860"/>
                </a:cubicBezTo>
                <a:lnTo>
                  <a:pt x="6919" y="7342"/>
                </a:lnTo>
                <a:cubicBezTo>
                  <a:pt x="6923" y="7390"/>
                  <a:pt x="6966" y="7428"/>
                  <a:pt x="7015" y="7423"/>
                </a:cubicBezTo>
                <a:cubicBezTo>
                  <a:pt x="7038" y="7422"/>
                  <a:pt x="7056" y="7409"/>
                  <a:pt x="7070" y="7394"/>
                </a:cubicBezTo>
                <a:cubicBezTo>
                  <a:pt x="7081" y="7499"/>
                  <a:pt x="7094" y="7603"/>
                  <a:pt x="7105" y="7707"/>
                </a:cubicBezTo>
                <a:cubicBezTo>
                  <a:pt x="7114" y="7789"/>
                  <a:pt x="7185" y="7888"/>
                  <a:pt x="7288" y="7957"/>
                </a:cubicBezTo>
                <a:cubicBezTo>
                  <a:pt x="7303" y="8068"/>
                  <a:pt x="7318" y="8180"/>
                  <a:pt x="7333" y="8293"/>
                </a:cubicBezTo>
                <a:cubicBezTo>
                  <a:pt x="6875" y="8349"/>
                  <a:pt x="6425" y="8478"/>
                  <a:pt x="6005" y="8685"/>
                </a:cubicBezTo>
                <a:cubicBezTo>
                  <a:pt x="5870" y="8759"/>
                  <a:pt x="5775" y="8949"/>
                  <a:pt x="5789" y="9095"/>
                </a:cubicBezTo>
                <a:cubicBezTo>
                  <a:pt x="5805" y="9264"/>
                  <a:pt x="5823" y="9433"/>
                  <a:pt x="5839" y="9603"/>
                </a:cubicBezTo>
                <a:cubicBezTo>
                  <a:pt x="5854" y="9749"/>
                  <a:pt x="5975" y="9895"/>
                  <a:pt x="6110" y="9923"/>
                </a:cubicBezTo>
                <a:cubicBezTo>
                  <a:pt x="7260" y="10113"/>
                  <a:pt x="8429" y="10113"/>
                  <a:pt x="9579" y="9923"/>
                </a:cubicBezTo>
                <a:cubicBezTo>
                  <a:pt x="9715" y="9894"/>
                  <a:pt x="9837" y="9749"/>
                  <a:pt x="9851" y="9603"/>
                </a:cubicBezTo>
                <a:cubicBezTo>
                  <a:pt x="9868" y="9433"/>
                  <a:pt x="9885" y="9265"/>
                  <a:pt x="9900" y="9095"/>
                </a:cubicBezTo>
                <a:cubicBezTo>
                  <a:pt x="9915" y="8949"/>
                  <a:pt x="9820" y="8759"/>
                  <a:pt x="9684" y="8687"/>
                </a:cubicBezTo>
                <a:close/>
                <a:moveTo>
                  <a:pt x="6798" y="3208"/>
                </a:moveTo>
                <a:cubicBezTo>
                  <a:pt x="6378" y="3002"/>
                  <a:pt x="5928" y="2872"/>
                  <a:pt x="5470" y="2815"/>
                </a:cubicBezTo>
                <a:cubicBezTo>
                  <a:pt x="5486" y="2704"/>
                  <a:pt x="5502" y="2590"/>
                  <a:pt x="5515" y="2478"/>
                </a:cubicBezTo>
                <a:cubicBezTo>
                  <a:pt x="5618" y="2410"/>
                  <a:pt x="5690" y="2313"/>
                  <a:pt x="5697" y="2229"/>
                </a:cubicBezTo>
                <a:cubicBezTo>
                  <a:pt x="5709" y="2124"/>
                  <a:pt x="5720" y="2020"/>
                  <a:pt x="5733" y="1917"/>
                </a:cubicBezTo>
                <a:cubicBezTo>
                  <a:pt x="5747" y="1932"/>
                  <a:pt x="5767" y="1942"/>
                  <a:pt x="5788" y="1945"/>
                </a:cubicBezTo>
                <a:cubicBezTo>
                  <a:pt x="5835" y="1949"/>
                  <a:pt x="5879" y="1914"/>
                  <a:pt x="5883" y="1864"/>
                </a:cubicBezTo>
                <a:lnTo>
                  <a:pt x="5931" y="1383"/>
                </a:lnTo>
                <a:cubicBezTo>
                  <a:pt x="5938" y="1334"/>
                  <a:pt x="5900" y="1289"/>
                  <a:pt x="5853" y="1283"/>
                </a:cubicBezTo>
                <a:cubicBezTo>
                  <a:pt x="5835" y="1282"/>
                  <a:pt x="5817" y="1285"/>
                  <a:pt x="5802" y="1294"/>
                </a:cubicBezTo>
                <a:cubicBezTo>
                  <a:pt x="5813" y="1202"/>
                  <a:pt x="5824" y="1112"/>
                  <a:pt x="5833" y="1019"/>
                </a:cubicBezTo>
                <a:cubicBezTo>
                  <a:pt x="5842" y="894"/>
                  <a:pt x="5902" y="559"/>
                  <a:pt x="5667" y="344"/>
                </a:cubicBezTo>
                <a:cubicBezTo>
                  <a:pt x="5329" y="0"/>
                  <a:pt x="4584" y="0"/>
                  <a:pt x="4247" y="344"/>
                </a:cubicBezTo>
                <a:cubicBezTo>
                  <a:pt x="4013" y="560"/>
                  <a:pt x="4073" y="894"/>
                  <a:pt x="4080" y="1019"/>
                </a:cubicBezTo>
                <a:cubicBezTo>
                  <a:pt x="4090" y="1112"/>
                  <a:pt x="4102" y="1202"/>
                  <a:pt x="4112" y="1294"/>
                </a:cubicBezTo>
                <a:cubicBezTo>
                  <a:pt x="4095" y="1285"/>
                  <a:pt x="4078" y="1282"/>
                  <a:pt x="4060" y="1283"/>
                </a:cubicBezTo>
                <a:cubicBezTo>
                  <a:pt x="4012" y="1289"/>
                  <a:pt x="3975" y="1333"/>
                  <a:pt x="3980" y="1383"/>
                </a:cubicBezTo>
                <a:lnTo>
                  <a:pt x="4028" y="1864"/>
                </a:lnTo>
                <a:cubicBezTo>
                  <a:pt x="4034" y="1913"/>
                  <a:pt x="4077" y="1949"/>
                  <a:pt x="4124" y="1945"/>
                </a:cubicBezTo>
                <a:cubicBezTo>
                  <a:pt x="4145" y="1943"/>
                  <a:pt x="4165" y="1932"/>
                  <a:pt x="4179" y="1917"/>
                </a:cubicBezTo>
                <a:cubicBezTo>
                  <a:pt x="4190" y="2020"/>
                  <a:pt x="4203" y="2124"/>
                  <a:pt x="4214" y="2229"/>
                </a:cubicBezTo>
                <a:cubicBezTo>
                  <a:pt x="4222" y="2312"/>
                  <a:pt x="4294" y="2410"/>
                  <a:pt x="4397" y="2478"/>
                </a:cubicBezTo>
                <a:cubicBezTo>
                  <a:pt x="4412" y="2590"/>
                  <a:pt x="4427" y="2702"/>
                  <a:pt x="4442" y="2815"/>
                </a:cubicBezTo>
                <a:cubicBezTo>
                  <a:pt x="3984" y="2872"/>
                  <a:pt x="3535" y="3003"/>
                  <a:pt x="3115" y="3209"/>
                </a:cubicBezTo>
                <a:cubicBezTo>
                  <a:pt x="2979" y="3282"/>
                  <a:pt x="2884" y="3473"/>
                  <a:pt x="2899" y="3619"/>
                </a:cubicBezTo>
                <a:cubicBezTo>
                  <a:pt x="2915" y="3788"/>
                  <a:pt x="2932" y="3958"/>
                  <a:pt x="2949" y="4127"/>
                </a:cubicBezTo>
                <a:cubicBezTo>
                  <a:pt x="2963" y="4274"/>
                  <a:pt x="3085" y="4419"/>
                  <a:pt x="3220" y="4445"/>
                </a:cubicBezTo>
                <a:cubicBezTo>
                  <a:pt x="4370" y="4637"/>
                  <a:pt x="5539" y="4637"/>
                  <a:pt x="6688" y="4445"/>
                </a:cubicBezTo>
                <a:cubicBezTo>
                  <a:pt x="6824" y="4419"/>
                  <a:pt x="6945" y="4273"/>
                  <a:pt x="6960" y="4127"/>
                </a:cubicBezTo>
                <a:cubicBezTo>
                  <a:pt x="6976" y="3958"/>
                  <a:pt x="6994" y="3788"/>
                  <a:pt x="7008" y="3619"/>
                </a:cubicBezTo>
                <a:cubicBezTo>
                  <a:pt x="7026" y="3473"/>
                  <a:pt x="6933" y="3282"/>
                  <a:pt x="6798" y="3208"/>
                </a:cubicBezTo>
                <a:close/>
                <a:moveTo>
                  <a:pt x="6334" y="7419"/>
                </a:moveTo>
                <a:lnTo>
                  <a:pt x="5208" y="6748"/>
                </a:lnTo>
                <a:lnTo>
                  <a:pt x="5208" y="5407"/>
                </a:lnTo>
                <a:cubicBezTo>
                  <a:pt x="5208" y="5264"/>
                  <a:pt x="5095" y="5148"/>
                  <a:pt x="4956" y="5148"/>
                </a:cubicBezTo>
                <a:cubicBezTo>
                  <a:pt x="4818" y="5148"/>
                  <a:pt x="4706" y="5263"/>
                  <a:pt x="4706" y="5407"/>
                </a:cubicBezTo>
                <a:lnTo>
                  <a:pt x="4706" y="6748"/>
                </a:lnTo>
                <a:lnTo>
                  <a:pt x="3581" y="7420"/>
                </a:lnTo>
                <a:cubicBezTo>
                  <a:pt x="3461" y="7493"/>
                  <a:pt x="3420" y="7652"/>
                  <a:pt x="3490" y="7775"/>
                </a:cubicBezTo>
                <a:cubicBezTo>
                  <a:pt x="3536" y="7859"/>
                  <a:pt x="3620" y="7905"/>
                  <a:pt x="3708" y="7905"/>
                </a:cubicBezTo>
                <a:cubicBezTo>
                  <a:pt x="3751" y="7905"/>
                  <a:pt x="3795" y="7893"/>
                  <a:pt x="3831" y="7870"/>
                </a:cubicBezTo>
                <a:lnTo>
                  <a:pt x="4956" y="7200"/>
                </a:lnTo>
                <a:lnTo>
                  <a:pt x="6083" y="7870"/>
                </a:lnTo>
                <a:cubicBezTo>
                  <a:pt x="6121" y="7894"/>
                  <a:pt x="6165" y="7905"/>
                  <a:pt x="6208" y="7905"/>
                </a:cubicBezTo>
                <a:cubicBezTo>
                  <a:pt x="6295" y="7905"/>
                  <a:pt x="6379" y="7859"/>
                  <a:pt x="6425" y="7775"/>
                </a:cubicBezTo>
                <a:cubicBezTo>
                  <a:pt x="6495" y="7650"/>
                  <a:pt x="6454" y="7491"/>
                  <a:pt x="6334" y="7419"/>
                </a:cubicBezTo>
                <a:close/>
                <a:moveTo>
                  <a:pt x="6334" y="741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704020202020204" pitchFamily="34" charset="0"/>
              <a:ea typeface="微软雅黑" panose="020B0503020204020204" charset="-122"/>
              <a:sym typeface="Arial" panose="020B0704020202020204" pitchFamily="34" charset="0"/>
            </a:endParaRPr>
          </a:p>
        </p:txBody>
      </p:sp>
      <p:grpSp>
        <p:nvGrpSpPr>
          <p:cNvPr id="35" name="组合 34"/>
          <p:cNvGrpSpPr/>
          <p:nvPr/>
        </p:nvGrpSpPr>
        <p:grpSpPr>
          <a:xfrm>
            <a:off x="207645" y="4533900"/>
            <a:ext cx="11854815" cy="1079500"/>
            <a:chOff x="191344" y="3842454"/>
            <a:chExt cx="11809312" cy="895695"/>
          </a:xfrm>
        </p:grpSpPr>
        <p:grpSp>
          <p:nvGrpSpPr>
            <p:cNvPr id="32" name="组合 31"/>
            <p:cNvGrpSpPr/>
            <p:nvPr/>
          </p:nvGrpSpPr>
          <p:grpSpPr>
            <a:xfrm>
              <a:off x="191344" y="3842454"/>
              <a:ext cx="11809312" cy="895695"/>
              <a:chOff x="191344" y="3842454"/>
              <a:chExt cx="11809312" cy="895695"/>
            </a:xfrm>
          </p:grpSpPr>
          <p:grpSp>
            <p:nvGrpSpPr>
              <p:cNvPr id="16" name="组合 15"/>
              <p:cNvGrpSpPr/>
              <p:nvPr/>
            </p:nvGrpSpPr>
            <p:grpSpPr>
              <a:xfrm>
                <a:off x="191344" y="3842454"/>
                <a:ext cx="11809312" cy="895695"/>
                <a:chOff x="301456" y="3306021"/>
                <a:chExt cx="11593288" cy="1094520"/>
              </a:xfrm>
            </p:grpSpPr>
            <p:sp>
              <p:nvSpPr>
                <p:cNvPr id="13" name="矩形 12"/>
                <p:cNvSpPr/>
                <p:nvPr/>
              </p:nvSpPr>
              <p:spPr>
                <a:xfrm>
                  <a:off x="301456" y="3306021"/>
                  <a:ext cx="1474064" cy="109452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r" defTabSz="914400"/>
                  <a:endParaRPr lang="zh-CN" altLang="en-US" sz="1400" b="1" dirty="0">
                    <a:solidFill>
                      <a:schemeClr val="bg1"/>
                    </a:solidFill>
                    <a:latin typeface="Arial" panose="020B0704020202020204" pitchFamily="34" charset="0"/>
                    <a:ea typeface="微软雅黑" panose="020B0503020204020204" charset="-122"/>
                    <a:sym typeface="Arial" panose="020B0704020202020204" pitchFamily="34" charset="0"/>
                  </a:endParaRPr>
                </a:p>
              </p:txBody>
            </p:sp>
            <p:sp>
              <p:nvSpPr>
                <p:cNvPr id="14" name="矩形 13"/>
                <p:cNvSpPr/>
                <p:nvPr/>
              </p:nvSpPr>
              <p:spPr>
                <a:xfrm>
                  <a:off x="1775520" y="3306021"/>
                  <a:ext cx="10119224" cy="109452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20000"/>
                </a:bodyPr>
                <a:lstStyle/>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完善数据管理体系</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，建立科学的数据管理框架，包括数据采集、存储、处理、分析和应用等各个环节，确保数据的准确性、完整性和安全性。</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提升数据质量</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，通过数据清洗、去重、校验等手段，提高数据质量，确保数据的准确性和可靠性，为数据分析和应用提供坚实基础。</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indent="-171450" defTabSz="913765">
                    <a:lnSpc>
                      <a:spcPct val="200000"/>
                    </a:lnSpc>
                    <a:buClr>
                      <a:srgbClr val="000000"/>
                    </a:buClr>
                    <a:buSzPct val="25000"/>
                    <a:buFont typeface="Wingdings" panose="05000000000000000000" pitchFamily="2" charset="2"/>
                    <a:buChar char="u"/>
                  </a:pP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推动数据分析应用</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，通过智能分析、规则、区块链等技术手段，保障数据安全的前提下，促进数据流通和</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共享，实现数据价值的最大化。</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p:txBody>
            </p:sp>
          </p:grpSp>
          <p:sp>
            <p:nvSpPr>
              <p:cNvPr id="23" name="文本框 22"/>
              <p:cNvSpPr txBox="1"/>
              <p:nvPr/>
            </p:nvSpPr>
            <p:spPr>
              <a:xfrm>
                <a:off x="258033" y="4369485"/>
                <a:ext cx="1368152" cy="254483"/>
              </a:xfrm>
              <a:prstGeom prst="rect">
                <a:avLst/>
              </a:prstGeom>
              <a:noFill/>
            </p:spPr>
            <p:txBody>
              <a:bodyPr wrap="square" rtlCol="0">
                <a:spAutoFit/>
              </a:bodyPr>
              <a:lstStyle/>
              <a:p>
                <a:pPr algn="ctr"/>
                <a:r>
                  <a:rPr lang="zh-CN" altLang="en-US" sz="1400" dirty="0">
                    <a:solidFill>
                      <a:schemeClr val="bg1"/>
                    </a:solidFill>
                    <a:sym typeface="Arial" panose="020B0704020202020204" pitchFamily="34" charset="0"/>
                  </a:rPr>
                  <a:t>释放数据</a:t>
                </a:r>
                <a:r>
                  <a:rPr lang="zh-CN" altLang="en-US" sz="1400" dirty="0">
                    <a:solidFill>
                      <a:schemeClr val="bg1"/>
                    </a:solidFill>
                    <a:sym typeface="Arial" panose="020B0704020202020204" pitchFamily="34" charset="0"/>
                  </a:rPr>
                  <a:t>价值</a:t>
                </a:r>
                <a:endParaRPr lang="zh-CN" altLang="en-US" sz="1400" dirty="0">
                  <a:solidFill>
                    <a:schemeClr val="bg1"/>
                  </a:solidFill>
                  <a:sym typeface="Arial" panose="020B0704020202020204" pitchFamily="34" charset="0"/>
                </a:endParaRPr>
              </a:p>
            </p:txBody>
          </p:sp>
        </p:grpSp>
        <p:sp>
          <p:nvSpPr>
            <p:cNvPr id="28" name="iconfont-11157-5268505"/>
            <p:cNvSpPr/>
            <p:nvPr/>
          </p:nvSpPr>
          <p:spPr>
            <a:xfrm>
              <a:off x="761748" y="3999913"/>
              <a:ext cx="360721" cy="307777"/>
            </a:xfrm>
            <a:custGeom>
              <a:avLst/>
              <a:gdLst>
                <a:gd name="T0" fmla="*/ 4011 w 12801"/>
                <a:gd name="T1" fmla="*/ 8142 h 12444"/>
                <a:gd name="T2" fmla="*/ 4440 w 12801"/>
                <a:gd name="T3" fmla="*/ 4729 h 12444"/>
                <a:gd name="T4" fmla="*/ 429 w 12801"/>
                <a:gd name="T5" fmla="*/ 4300 h 12444"/>
                <a:gd name="T6" fmla="*/ 0 w 12801"/>
                <a:gd name="T7" fmla="*/ 7714 h 12444"/>
                <a:gd name="T8" fmla="*/ 856 w 12801"/>
                <a:gd name="T9" fmla="*/ 5157 h 12444"/>
                <a:gd name="T10" fmla="*/ 3583 w 12801"/>
                <a:gd name="T11" fmla="*/ 7286 h 12444"/>
                <a:gd name="T12" fmla="*/ 856 w 12801"/>
                <a:gd name="T13" fmla="*/ 5157 h 12444"/>
                <a:gd name="T14" fmla="*/ 429 w 12801"/>
                <a:gd name="T15" fmla="*/ 8599 h 12444"/>
                <a:gd name="T16" fmla="*/ 0 w 12801"/>
                <a:gd name="T17" fmla="*/ 12015 h 12444"/>
                <a:gd name="T18" fmla="*/ 4608 w 12801"/>
                <a:gd name="T19" fmla="*/ 12444 h 12444"/>
                <a:gd name="T20" fmla="*/ 5038 w 12801"/>
                <a:gd name="T21" fmla="*/ 9027 h 12444"/>
                <a:gd name="T22" fmla="*/ 4181 w 12801"/>
                <a:gd name="T23" fmla="*/ 11586 h 12444"/>
                <a:gd name="T24" fmla="*/ 856 w 12801"/>
                <a:gd name="T25" fmla="*/ 9455 h 12444"/>
                <a:gd name="T26" fmla="*/ 4181 w 12801"/>
                <a:gd name="T27" fmla="*/ 11586 h 12444"/>
                <a:gd name="T28" fmla="*/ 9218 w 12801"/>
                <a:gd name="T29" fmla="*/ 4729 h 12444"/>
                <a:gd name="T30" fmla="*/ 5206 w 12801"/>
                <a:gd name="T31" fmla="*/ 4300 h 12444"/>
                <a:gd name="T32" fmla="*/ 4778 w 12801"/>
                <a:gd name="T33" fmla="*/ 7714 h 12444"/>
                <a:gd name="T34" fmla="*/ 8789 w 12801"/>
                <a:gd name="T35" fmla="*/ 8142 h 12444"/>
                <a:gd name="T36" fmla="*/ 8360 w 12801"/>
                <a:gd name="T37" fmla="*/ 7285 h 12444"/>
                <a:gd name="T38" fmla="*/ 5634 w 12801"/>
                <a:gd name="T39" fmla="*/ 5157 h 12444"/>
                <a:gd name="T40" fmla="*/ 8360 w 12801"/>
                <a:gd name="T41" fmla="*/ 7285 h 12444"/>
                <a:gd name="T42" fmla="*/ 5801 w 12801"/>
                <a:gd name="T43" fmla="*/ 8599 h 12444"/>
                <a:gd name="T44" fmla="*/ 5373 w 12801"/>
                <a:gd name="T45" fmla="*/ 12015 h 12444"/>
                <a:gd name="T46" fmla="*/ 12371 w 12801"/>
                <a:gd name="T47" fmla="*/ 12444 h 12444"/>
                <a:gd name="T48" fmla="*/ 12800 w 12801"/>
                <a:gd name="T49" fmla="*/ 9027 h 12444"/>
                <a:gd name="T50" fmla="*/ 11944 w 12801"/>
                <a:gd name="T51" fmla="*/ 11586 h 12444"/>
                <a:gd name="T52" fmla="*/ 6230 w 12801"/>
                <a:gd name="T53" fmla="*/ 9455 h 12444"/>
                <a:gd name="T54" fmla="*/ 11944 w 12801"/>
                <a:gd name="T55" fmla="*/ 11586 h 12444"/>
                <a:gd name="T56" fmla="*/ 9983 w 12801"/>
                <a:gd name="T57" fmla="*/ 4300 h 12444"/>
                <a:gd name="T58" fmla="*/ 9554 w 12801"/>
                <a:gd name="T59" fmla="*/ 7714 h 12444"/>
                <a:gd name="T60" fmla="*/ 12371 w 12801"/>
                <a:gd name="T61" fmla="*/ 8142 h 12444"/>
                <a:gd name="T62" fmla="*/ 12800 w 12801"/>
                <a:gd name="T63" fmla="*/ 4729 h 12444"/>
                <a:gd name="T64" fmla="*/ 11944 w 12801"/>
                <a:gd name="T65" fmla="*/ 7285 h 12444"/>
                <a:gd name="T66" fmla="*/ 10411 w 12801"/>
                <a:gd name="T67" fmla="*/ 5157 h 12444"/>
                <a:gd name="T68" fmla="*/ 11944 w 12801"/>
                <a:gd name="T69" fmla="*/ 7285 h 12444"/>
                <a:gd name="T70" fmla="*/ 429 w 12801"/>
                <a:gd name="T71" fmla="*/ 0 h 12444"/>
                <a:gd name="T72" fmla="*/ 0 w 12801"/>
                <a:gd name="T73" fmla="*/ 3416 h 12444"/>
                <a:gd name="T74" fmla="*/ 12373 w 12801"/>
                <a:gd name="T75" fmla="*/ 3845 h 12444"/>
                <a:gd name="T76" fmla="*/ 12801 w 12801"/>
                <a:gd name="T77" fmla="*/ 429 h 12444"/>
                <a:gd name="T78" fmla="*/ 11944 w 12801"/>
                <a:gd name="T79" fmla="*/ 2987 h 12444"/>
                <a:gd name="T80" fmla="*/ 856 w 12801"/>
                <a:gd name="T81" fmla="*/ 856 h 12444"/>
                <a:gd name="T82" fmla="*/ 11943 w 12801"/>
                <a:gd name="T83" fmla="*/ 2987 h 1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01" h="12444">
                  <a:moveTo>
                    <a:pt x="429" y="8142"/>
                  </a:moveTo>
                  <a:lnTo>
                    <a:pt x="4011" y="8142"/>
                  </a:lnTo>
                  <a:cubicBezTo>
                    <a:pt x="4248" y="8142"/>
                    <a:pt x="4440" y="7950"/>
                    <a:pt x="4440" y="7716"/>
                  </a:cubicBezTo>
                  <a:lnTo>
                    <a:pt x="4440" y="4729"/>
                  </a:lnTo>
                  <a:cubicBezTo>
                    <a:pt x="4440" y="4492"/>
                    <a:pt x="4248" y="4300"/>
                    <a:pt x="4011" y="4300"/>
                  </a:cubicBezTo>
                  <a:lnTo>
                    <a:pt x="429" y="4300"/>
                  </a:lnTo>
                  <a:cubicBezTo>
                    <a:pt x="193" y="4300"/>
                    <a:pt x="0" y="4492"/>
                    <a:pt x="0" y="4729"/>
                  </a:cubicBezTo>
                  <a:lnTo>
                    <a:pt x="0" y="7714"/>
                  </a:lnTo>
                  <a:cubicBezTo>
                    <a:pt x="0" y="7950"/>
                    <a:pt x="193" y="8142"/>
                    <a:pt x="429" y="8142"/>
                  </a:cubicBezTo>
                  <a:close/>
                  <a:moveTo>
                    <a:pt x="856" y="5157"/>
                  </a:moveTo>
                  <a:lnTo>
                    <a:pt x="3583" y="5157"/>
                  </a:lnTo>
                  <a:lnTo>
                    <a:pt x="3583" y="7286"/>
                  </a:lnTo>
                  <a:lnTo>
                    <a:pt x="856" y="7286"/>
                  </a:lnTo>
                  <a:lnTo>
                    <a:pt x="856" y="5157"/>
                  </a:lnTo>
                  <a:close/>
                  <a:moveTo>
                    <a:pt x="4610" y="8599"/>
                  </a:moveTo>
                  <a:lnTo>
                    <a:pt x="429" y="8599"/>
                  </a:lnTo>
                  <a:cubicBezTo>
                    <a:pt x="193" y="8599"/>
                    <a:pt x="0" y="8791"/>
                    <a:pt x="0" y="9027"/>
                  </a:cubicBezTo>
                  <a:lnTo>
                    <a:pt x="0" y="12015"/>
                  </a:lnTo>
                  <a:cubicBezTo>
                    <a:pt x="0" y="12251"/>
                    <a:pt x="193" y="12444"/>
                    <a:pt x="429" y="12444"/>
                  </a:cubicBezTo>
                  <a:lnTo>
                    <a:pt x="4608" y="12444"/>
                  </a:lnTo>
                  <a:cubicBezTo>
                    <a:pt x="4846" y="12444"/>
                    <a:pt x="5036" y="12251"/>
                    <a:pt x="5038" y="12015"/>
                  </a:cubicBezTo>
                  <a:lnTo>
                    <a:pt x="5038" y="9027"/>
                  </a:lnTo>
                  <a:cubicBezTo>
                    <a:pt x="5038" y="8791"/>
                    <a:pt x="4846" y="8599"/>
                    <a:pt x="4610" y="8599"/>
                  </a:cubicBezTo>
                  <a:close/>
                  <a:moveTo>
                    <a:pt x="4181" y="11586"/>
                  </a:moveTo>
                  <a:lnTo>
                    <a:pt x="856" y="11586"/>
                  </a:lnTo>
                  <a:lnTo>
                    <a:pt x="856" y="9455"/>
                  </a:lnTo>
                  <a:lnTo>
                    <a:pt x="4181" y="9455"/>
                  </a:lnTo>
                  <a:lnTo>
                    <a:pt x="4181" y="11586"/>
                  </a:lnTo>
                  <a:close/>
                  <a:moveTo>
                    <a:pt x="9218" y="7716"/>
                  </a:moveTo>
                  <a:lnTo>
                    <a:pt x="9218" y="4729"/>
                  </a:lnTo>
                  <a:cubicBezTo>
                    <a:pt x="9218" y="4492"/>
                    <a:pt x="9025" y="4300"/>
                    <a:pt x="8789" y="4300"/>
                  </a:cubicBezTo>
                  <a:lnTo>
                    <a:pt x="5206" y="4300"/>
                  </a:lnTo>
                  <a:cubicBezTo>
                    <a:pt x="4970" y="4300"/>
                    <a:pt x="4778" y="4492"/>
                    <a:pt x="4778" y="4729"/>
                  </a:cubicBezTo>
                  <a:lnTo>
                    <a:pt x="4778" y="7714"/>
                  </a:lnTo>
                  <a:cubicBezTo>
                    <a:pt x="4778" y="7950"/>
                    <a:pt x="4970" y="8142"/>
                    <a:pt x="5206" y="8142"/>
                  </a:cubicBezTo>
                  <a:lnTo>
                    <a:pt x="8789" y="8142"/>
                  </a:lnTo>
                  <a:cubicBezTo>
                    <a:pt x="9025" y="8142"/>
                    <a:pt x="9218" y="7950"/>
                    <a:pt x="9218" y="7716"/>
                  </a:cubicBezTo>
                  <a:close/>
                  <a:moveTo>
                    <a:pt x="8360" y="7285"/>
                  </a:moveTo>
                  <a:lnTo>
                    <a:pt x="5634" y="7285"/>
                  </a:lnTo>
                  <a:lnTo>
                    <a:pt x="5634" y="5157"/>
                  </a:lnTo>
                  <a:lnTo>
                    <a:pt x="8360" y="5157"/>
                  </a:lnTo>
                  <a:lnTo>
                    <a:pt x="8360" y="7285"/>
                  </a:lnTo>
                  <a:close/>
                  <a:moveTo>
                    <a:pt x="12371" y="8599"/>
                  </a:moveTo>
                  <a:lnTo>
                    <a:pt x="5801" y="8599"/>
                  </a:lnTo>
                  <a:cubicBezTo>
                    <a:pt x="5565" y="8599"/>
                    <a:pt x="5373" y="8791"/>
                    <a:pt x="5373" y="9027"/>
                  </a:cubicBezTo>
                  <a:lnTo>
                    <a:pt x="5373" y="12015"/>
                  </a:lnTo>
                  <a:cubicBezTo>
                    <a:pt x="5373" y="12251"/>
                    <a:pt x="5565" y="12444"/>
                    <a:pt x="5801" y="12444"/>
                  </a:cubicBezTo>
                  <a:lnTo>
                    <a:pt x="12371" y="12444"/>
                  </a:lnTo>
                  <a:cubicBezTo>
                    <a:pt x="12608" y="12444"/>
                    <a:pt x="12800" y="12251"/>
                    <a:pt x="12800" y="12015"/>
                  </a:cubicBezTo>
                  <a:lnTo>
                    <a:pt x="12800" y="9027"/>
                  </a:lnTo>
                  <a:cubicBezTo>
                    <a:pt x="12800" y="8791"/>
                    <a:pt x="12608" y="8599"/>
                    <a:pt x="12371" y="8599"/>
                  </a:cubicBezTo>
                  <a:close/>
                  <a:moveTo>
                    <a:pt x="11944" y="11586"/>
                  </a:moveTo>
                  <a:lnTo>
                    <a:pt x="6230" y="11586"/>
                  </a:lnTo>
                  <a:lnTo>
                    <a:pt x="6230" y="9455"/>
                  </a:lnTo>
                  <a:lnTo>
                    <a:pt x="11944" y="9455"/>
                  </a:lnTo>
                  <a:lnTo>
                    <a:pt x="11944" y="11586"/>
                  </a:lnTo>
                  <a:close/>
                  <a:moveTo>
                    <a:pt x="12371" y="4300"/>
                  </a:moveTo>
                  <a:lnTo>
                    <a:pt x="9983" y="4300"/>
                  </a:lnTo>
                  <a:cubicBezTo>
                    <a:pt x="9746" y="4300"/>
                    <a:pt x="9554" y="4492"/>
                    <a:pt x="9554" y="4729"/>
                  </a:cubicBezTo>
                  <a:lnTo>
                    <a:pt x="9554" y="7714"/>
                  </a:lnTo>
                  <a:cubicBezTo>
                    <a:pt x="9554" y="7950"/>
                    <a:pt x="9746" y="8142"/>
                    <a:pt x="9983" y="8142"/>
                  </a:cubicBezTo>
                  <a:lnTo>
                    <a:pt x="12371" y="8142"/>
                  </a:lnTo>
                  <a:cubicBezTo>
                    <a:pt x="12608" y="8142"/>
                    <a:pt x="12800" y="7950"/>
                    <a:pt x="12800" y="7716"/>
                  </a:cubicBezTo>
                  <a:lnTo>
                    <a:pt x="12800" y="4729"/>
                  </a:lnTo>
                  <a:cubicBezTo>
                    <a:pt x="12800" y="4492"/>
                    <a:pt x="12608" y="4300"/>
                    <a:pt x="12371" y="4300"/>
                  </a:cubicBezTo>
                  <a:close/>
                  <a:moveTo>
                    <a:pt x="11944" y="7285"/>
                  </a:moveTo>
                  <a:lnTo>
                    <a:pt x="10411" y="7285"/>
                  </a:lnTo>
                  <a:lnTo>
                    <a:pt x="10411" y="5157"/>
                  </a:lnTo>
                  <a:lnTo>
                    <a:pt x="11944" y="5157"/>
                  </a:lnTo>
                  <a:lnTo>
                    <a:pt x="11944" y="7285"/>
                  </a:lnTo>
                  <a:close/>
                  <a:moveTo>
                    <a:pt x="12371" y="0"/>
                  </a:moveTo>
                  <a:lnTo>
                    <a:pt x="429" y="0"/>
                  </a:lnTo>
                  <a:cubicBezTo>
                    <a:pt x="193" y="0"/>
                    <a:pt x="0" y="192"/>
                    <a:pt x="0" y="429"/>
                  </a:cubicBezTo>
                  <a:lnTo>
                    <a:pt x="0" y="3416"/>
                  </a:lnTo>
                  <a:cubicBezTo>
                    <a:pt x="0" y="3652"/>
                    <a:pt x="193" y="3845"/>
                    <a:pt x="429" y="3845"/>
                  </a:cubicBezTo>
                  <a:lnTo>
                    <a:pt x="12373" y="3845"/>
                  </a:lnTo>
                  <a:cubicBezTo>
                    <a:pt x="12609" y="3845"/>
                    <a:pt x="12801" y="3652"/>
                    <a:pt x="12801" y="3416"/>
                  </a:cubicBezTo>
                  <a:lnTo>
                    <a:pt x="12801" y="429"/>
                  </a:lnTo>
                  <a:cubicBezTo>
                    <a:pt x="12800" y="192"/>
                    <a:pt x="12607" y="0"/>
                    <a:pt x="12371" y="0"/>
                  </a:cubicBezTo>
                  <a:close/>
                  <a:moveTo>
                    <a:pt x="11944" y="2987"/>
                  </a:moveTo>
                  <a:lnTo>
                    <a:pt x="856" y="2987"/>
                  </a:lnTo>
                  <a:lnTo>
                    <a:pt x="856" y="856"/>
                  </a:lnTo>
                  <a:lnTo>
                    <a:pt x="11943" y="856"/>
                  </a:lnTo>
                  <a:lnTo>
                    <a:pt x="11943" y="2987"/>
                  </a:lnTo>
                  <a:lnTo>
                    <a:pt x="11944" y="29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704020202020204" pitchFamily="34" charset="0"/>
                <a:ea typeface="微软雅黑" panose="020B0503020204020204" charset="-122"/>
                <a:sym typeface="Arial" panose="020B0704020202020204" pitchFamily="34" charset="0"/>
              </a:endParaRPr>
            </a:p>
          </p:txBody>
        </p:sp>
      </p:grpSp>
      <p:grpSp>
        <p:nvGrpSpPr>
          <p:cNvPr id="31" name="组合 30"/>
          <p:cNvGrpSpPr/>
          <p:nvPr/>
        </p:nvGrpSpPr>
        <p:grpSpPr>
          <a:xfrm>
            <a:off x="168910" y="5794375"/>
            <a:ext cx="11892915" cy="1000125"/>
            <a:chOff x="153067" y="5845673"/>
            <a:chExt cx="11847589" cy="895695"/>
          </a:xfrm>
        </p:grpSpPr>
        <p:grpSp>
          <p:nvGrpSpPr>
            <p:cNvPr id="18" name="组合 17"/>
            <p:cNvGrpSpPr/>
            <p:nvPr/>
          </p:nvGrpSpPr>
          <p:grpSpPr>
            <a:xfrm>
              <a:off x="191344" y="5845673"/>
              <a:ext cx="11809312" cy="895695"/>
              <a:chOff x="301456" y="5589240"/>
              <a:chExt cx="11593288" cy="1094520"/>
            </a:xfrm>
          </p:grpSpPr>
          <p:sp>
            <p:nvSpPr>
              <p:cNvPr id="11" name="矩形 10"/>
              <p:cNvSpPr/>
              <p:nvPr/>
            </p:nvSpPr>
            <p:spPr>
              <a:xfrm>
                <a:off x="301456" y="5589240"/>
                <a:ext cx="1474064" cy="109452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r" defTabSz="914400"/>
                <a:endParaRPr lang="zh-CN" altLang="en-US" sz="1400" b="1" dirty="0">
                  <a:solidFill>
                    <a:schemeClr val="bg1"/>
                  </a:solidFill>
                  <a:latin typeface="Arial" panose="020B0704020202020204" pitchFamily="34" charset="0"/>
                  <a:ea typeface="微软雅黑" panose="020B0503020204020204" charset="-122"/>
                  <a:sym typeface="Arial" panose="020B0704020202020204" pitchFamily="34" charset="0"/>
                </a:endParaRPr>
              </a:p>
            </p:txBody>
          </p:sp>
          <p:sp>
            <p:nvSpPr>
              <p:cNvPr id="12" name="矩形 11"/>
              <p:cNvSpPr/>
              <p:nvPr/>
            </p:nvSpPr>
            <p:spPr>
              <a:xfrm>
                <a:off x="1775520" y="5589240"/>
                <a:ext cx="10119224" cy="109452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a:bodyPr>
              <a:lstStyle/>
              <a:p>
                <a:pPr marL="171450" indent="-171450" defTabSz="913765">
                  <a:lnSpc>
                    <a:spcPct val="200000"/>
                  </a:lnSpc>
                  <a:buSzPct val="25000"/>
                  <a:buFont typeface="Wingdings" panose="05000000000000000000" pitchFamily="2" charset="2"/>
                  <a:buChar char="u"/>
                </a:pP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推动基础设施的</a:t>
                </a:r>
                <a:r>
                  <a:rPr lang="zh-CN" altLang="en-US" sz="1200" dirty="0">
                    <a:solidFill>
                      <a:srgbClr val="C00000"/>
                    </a:solidFill>
                    <a:latin typeface="Arial" panose="020B0704020202020204" pitchFamily="34" charset="0"/>
                    <a:ea typeface="微软雅黑" panose="020B0503020204020204" charset="-122"/>
                    <a:sym typeface="Arial" panose="020B0704020202020204" pitchFamily="34" charset="0"/>
                  </a:rPr>
                  <a:t>国产化替代</a:t>
                </a:r>
                <a:r>
                  <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rPr>
                  <a:t>。这包括选用国产的服务器、存储设备、网络设备等硬件设备，以及国产的操作系统、数据库、中间件等基础软件。</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a:p>
                <a:pPr marL="171450" indent="-171450" defTabSz="913765">
                  <a:lnSpc>
                    <a:spcPct val="200000"/>
                  </a:lnSpc>
                  <a:buSzPct val="25000"/>
                  <a:buFont typeface="Wingdings" panose="05000000000000000000" pitchFamily="2" charset="2"/>
                  <a:buChar char="u"/>
                </a:pPr>
                <a:r>
                  <a:rPr lang="zh-CN" altLang="en-US" sz="1200">
                    <a:solidFill>
                      <a:schemeClr val="tx1"/>
                    </a:solidFill>
                    <a:latin typeface="微软雅黑" charset="0"/>
                    <a:ea typeface="微软雅黑" charset="0"/>
                    <a:cs typeface="微软雅黑" charset="0"/>
                    <a:sym typeface="+mn-ea"/>
                  </a:rPr>
                  <a:t>等保与密评要求</a:t>
                </a:r>
                <a:r>
                  <a:rPr lang="zh-CN" altLang="en-US" sz="1200">
                    <a:solidFill>
                      <a:srgbClr val="C00000"/>
                    </a:solidFill>
                    <a:latin typeface="微软雅黑" charset="0"/>
                    <a:ea typeface="微软雅黑" charset="0"/>
                    <a:cs typeface="微软雅黑" charset="0"/>
                    <a:sym typeface="+mn-ea"/>
                  </a:rPr>
                  <a:t>满足信息安全</a:t>
                </a:r>
                <a:r>
                  <a:rPr lang="zh-CN" altLang="en-US" sz="1200">
                    <a:solidFill>
                      <a:schemeClr val="tx1"/>
                    </a:solidFill>
                    <a:latin typeface="微软雅黑" charset="0"/>
                    <a:ea typeface="微软雅黑" charset="0"/>
                    <a:cs typeface="微软雅黑" charset="0"/>
                    <a:sym typeface="+mn-ea"/>
                  </a:rPr>
                  <a:t>等级保护和密码应用安全性评估等合规性要求，包括定期修改口令、统一身份认证、登录账号的权限管理。</a:t>
                </a:r>
                <a:r>
                  <a:rPr lang="zh-CN" altLang="en-US" sz="1200">
                    <a:latin typeface="微软雅黑" charset="0"/>
                    <a:ea typeface="微软雅黑" charset="0"/>
                    <a:cs typeface="微软雅黑" charset="0"/>
                    <a:sym typeface="+mn-ea"/>
                  </a:rPr>
                  <a:t>等措施，确保关键</a:t>
                </a:r>
                <a:endParaRPr lang="zh-CN" altLang="en-US" sz="1200" dirty="0">
                  <a:solidFill>
                    <a:schemeClr val="tx1"/>
                  </a:solidFill>
                  <a:latin typeface="Arial" panose="020B0704020202020204" pitchFamily="34" charset="0"/>
                  <a:ea typeface="微软雅黑" panose="020B0503020204020204" charset="-122"/>
                  <a:sym typeface="Arial" panose="020B0704020202020204" pitchFamily="34" charset="0"/>
                </a:endParaRPr>
              </a:p>
            </p:txBody>
          </p:sp>
        </p:grpSp>
        <p:sp>
          <p:nvSpPr>
            <p:cNvPr id="25" name="文本框 24"/>
            <p:cNvSpPr txBox="1"/>
            <p:nvPr/>
          </p:nvSpPr>
          <p:spPr>
            <a:xfrm>
              <a:off x="153067" y="6363098"/>
              <a:ext cx="1566836" cy="274680"/>
            </a:xfrm>
            <a:prstGeom prst="rect">
              <a:avLst/>
            </a:prstGeom>
            <a:noFill/>
          </p:spPr>
          <p:txBody>
            <a:bodyPr wrap="square" rtlCol="0">
              <a:spAutoFit/>
            </a:bodyPr>
            <a:lstStyle/>
            <a:p>
              <a:pPr algn="ctr"/>
              <a:r>
                <a:rPr lang="zh-CN" altLang="en-US" sz="1400" dirty="0">
                  <a:solidFill>
                    <a:schemeClr val="bg1"/>
                  </a:solidFill>
                  <a:sym typeface="Arial" panose="020B0704020202020204" pitchFamily="34" charset="0"/>
                </a:rPr>
                <a:t>满足信创</a:t>
              </a:r>
              <a:r>
                <a:rPr lang="zh-CN" altLang="en-US" sz="1400" dirty="0">
                  <a:solidFill>
                    <a:schemeClr val="bg1"/>
                  </a:solidFill>
                  <a:sym typeface="Arial" panose="020B0704020202020204" pitchFamily="34" charset="0"/>
                </a:rPr>
                <a:t>要求</a:t>
              </a:r>
              <a:endParaRPr lang="zh-CN" altLang="en-US" sz="1400" dirty="0">
                <a:solidFill>
                  <a:schemeClr val="bg1"/>
                </a:solidFill>
                <a:sym typeface="Arial" panose="020B0704020202020204" pitchFamily="34" charset="0"/>
              </a:endParaRPr>
            </a:p>
          </p:txBody>
        </p:sp>
        <p:sp>
          <p:nvSpPr>
            <p:cNvPr id="30" name="iconfont-1027-797113"/>
            <p:cNvSpPr/>
            <p:nvPr/>
          </p:nvSpPr>
          <p:spPr>
            <a:xfrm>
              <a:off x="782701" y="6006807"/>
              <a:ext cx="368785" cy="286540"/>
            </a:xfrm>
            <a:custGeom>
              <a:avLst/>
              <a:gdLst>
                <a:gd name="T0" fmla="*/ 0 w 12451"/>
                <a:gd name="T1" fmla="*/ 1557 h 10895"/>
                <a:gd name="T2" fmla="*/ 1556 w 12451"/>
                <a:gd name="T3" fmla="*/ 0 h 10895"/>
                <a:gd name="T4" fmla="*/ 4150 w 12451"/>
                <a:gd name="T5" fmla="*/ 0 h 10895"/>
                <a:gd name="T6" fmla="*/ 5707 w 12451"/>
                <a:gd name="T7" fmla="*/ 1557 h 10895"/>
                <a:gd name="T8" fmla="*/ 5707 w 12451"/>
                <a:gd name="T9" fmla="*/ 4929 h 10895"/>
                <a:gd name="T10" fmla="*/ 1556 w 12451"/>
                <a:gd name="T11" fmla="*/ 4929 h 10895"/>
                <a:gd name="T12" fmla="*/ 0 w 12451"/>
                <a:gd name="T13" fmla="*/ 3372 h 10895"/>
                <a:gd name="T14" fmla="*/ 0 w 12451"/>
                <a:gd name="T15" fmla="*/ 1557 h 10895"/>
                <a:gd name="T16" fmla="*/ 6744 w 12451"/>
                <a:gd name="T17" fmla="*/ 1557 h 10895"/>
                <a:gd name="T18" fmla="*/ 8301 w 12451"/>
                <a:gd name="T19" fmla="*/ 0 h 10895"/>
                <a:gd name="T20" fmla="*/ 10895 w 12451"/>
                <a:gd name="T21" fmla="*/ 0 h 10895"/>
                <a:gd name="T22" fmla="*/ 12451 w 12451"/>
                <a:gd name="T23" fmla="*/ 1557 h 10895"/>
                <a:gd name="T24" fmla="*/ 12451 w 12451"/>
                <a:gd name="T25" fmla="*/ 3372 h 10895"/>
                <a:gd name="T26" fmla="*/ 10895 w 12451"/>
                <a:gd name="T27" fmla="*/ 4929 h 10895"/>
                <a:gd name="T28" fmla="*/ 6744 w 12451"/>
                <a:gd name="T29" fmla="*/ 4929 h 10895"/>
                <a:gd name="T30" fmla="*/ 6744 w 12451"/>
                <a:gd name="T31" fmla="*/ 1557 h 10895"/>
                <a:gd name="T32" fmla="*/ 0 w 12451"/>
                <a:gd name="T33" fmla="*/ 7523 h 10895"/>
                <a:gd name="T34" fmla="*/ 1556 w 12451"/>
                <a:gd name="T35" fmla="*/ 5967 h 10895"/>
                <a:gd name="T36" fmla="*/ 5707 w 12451"/>
                <a:gd name="T37" fmla="*/ 5967 h 10895"/>
                <a:gd name="T38" fmla="*/ 5707 w 12451"/>
                <a:gd name="T39" fmla="*/ 9339 h 10895"/>
                <a:gd name="T40" fmla="*/ 4150 w 12451"/>
                <a:gd name="T41" fmla="*/ 10895 h 10895"/>
                <a:gd name="T42" fmla="*/ 1556 w 12451"/>
                <a:gd name="T43" fmla="*/ 10895 h 10895"/>
                <a:gd name="T44" fmla="*/ 0 w 12451"/>
                <a:gd name="T45" fmla="*/ 9339 h 10895"/>
                <a:gd name="T46" fmla="*/ 0 w 12451"/>
                <a:gd name="T47" fmla="*/ 7523 h 10895"/>
                <a:gd name="T48" fmla="*/ 6744 w 12451"/>
                <a:gd name="T49" fmla="*/ 5966 h 10895"/>
                <a:gd name="T50" fmla="*/ 10895 w 12451"/>
                <a:gd name="T51" fmla="*/ 5966 h 10895"/>
                <a:gd name="T52" fmla="*/ 12451 w 12451"/>
                <a:gd name="T53" fmla="*/ 7523 h 10895"/>
                <a:gd name="T54" fmla="*/ 12451 w 12451"/>
                <a:gd name="T55" fmla="*/ 9339 h 10895"/>
                <a:gd name="T56" fmla="*/ 10895 w 12451"/>
                <a:gd name="T57" fmla="*/ 10895 h 10895"/>
                <a:gd name="T58" fmla="*/ 8301 w 12451"/>
                <a:gd name="T59" fmla="*/ 10895 h 10895"/>
                <a:gd name="T60" fmla="*/ 6744 w 12451"/>
                <a:gd name="T61" fmla="*/ 9339 h 10895"/>
                <a:gd name="T62" fmla="*/ 6744 w 12451"/>
                <a:gd name="T63" fmla="*/ 5966 h 10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51" h="10895">
                  <a:moveTo>
                    <a:pt x="0" y="1557"/>
                  </a:moveTo>
                  <a:cubicBezTo>
                    <a:pt x="0" y="697"/>
                    <a:pt x="697" y="0"/>
                    <a:pt x="1556" y="0"/>
                  </a:cubicBezTo>
                  <a:lnTo>
                    <a:pt x="4150" y="0"/>
                  </a:lnTo>
                  <a:cubicBezTo>
                    <a:pt x="5010" y="0"/>
                    <a:pt x="5707" y="697"/>
                    <a:pt x="5707" y="1557"/>
                  </a:cubicBezTo>
                  <a:lnTo>
                    <a:pt x="5707" y="4929"/>
                  </a:lnTo>
                  <a:lnTo>
                    <a:pt x="1556" y="4929"/>
                  </a:lnTo>
                  <a:cubicBezTo>
                    <a:pt x="697" y="4929"/>
                    <a:pt x="0" y="4232"/>
                    <a:pt x="0" y="3372"/>
                  </a:cubicBezTo>
                  <a:lnTo>
                    <a:pt x="0" y="1557"/>
                  </a:lnTo>
                  <a:close/>
                  <a:moveTo>
                    <a:pt x="6744" y="1557"/>
                  </a:moveTo>
                  <a:cubicBezTo>
                    <a:pt x="6744" y="697"/>
                    <a:pt x="7441" y="0"/>
                    <a:pt x="8301" y="0"/>
                  </a:cubicBezTo>
                  <a:lnTo>
                    <a:pt x="10895" y="0"/>
                  </a:lnTo>
                  <a:cubicBezTo>
                    <a:pt x="11754" y="0"/>
                    <a:pt x="12451" y="697"/>
                    <a:pt x="12451" y="1557"/>
                  </a:cubicBezTo>
                  <a:lnTo>
                    <a:pt x="12451" y="3372"/>
                  </a:lnTo>
                  <a:cubicBezTo>
                    <a:pt x="12451" y="4232"/>
                    <a:pt x="11754" y="4929"/>
                    <a:pt x="10895" y="4929"/>
                  </a:cubicBezTo>
                  <a:lnTo>
                    <a:pt x="6744" y="4929"/>
                  </a:lnTo>
                  <a:lnTo>
                    <a:pt x="6744" y="1557"/>
                  </a:lnTo>
                  <a:close/>
                  <a:moveTo>
                    <a:pt x="0" y="7523"/>
                  </a:moveTo>
                  <a:cubicBezTo>
                    <a:pt x="0" y="6663"/>
                    <a:pt x="697" y="5967"/>
                    <a:pt x="1556" y="5967"/>
                  </a:cubicBezTo>
                  <a:lnTo>
                    <a:pt x="5707" y="5967"/>
                  </a:lnTo>
                  <a:lnTo>
                    <a:pt x="5707" y="9339"/>
                  </a:lnTo>
                  <a:cubicBezTo>
                    <a:pt x="5707" y="10199"/>
                    <a:pt x="5010" y="10895"/>
                    <a:pt x="4150" y="10895"/>
                  </a:cubicBezTo>
                  <a:lnTo>
                    <a:pt x="1556" y="10895"/>
                  </a:lnTo>
                  <a:cubicBezTo>
                    <a:pt x="697" y="10895"/>
                    <a:pt x="0" y="10199"/>
                    <a:pt x="0" y="9339"/>
                  </a:cubicBezTo>
                  <a:lnTo>
                    <a:pt x="0" y="7523"/>
                  </a:lnTo>
                  <a:close/>
                  <a:moveTo>
                    <a:pt x="6744" y="5966"/>
                  </a:moveTo>
                  <a:lnTo>
                    <a:pt x="10895" y="5966"/>
                  </a:lnTo>
                  <a:cubicBezTo>
                    <a:pt x="11754" y="5966"/>
                    <a:pt x="12451" y="6663"/>
                    <a:pt x="12451" y="7523"/>
                  </a:cubicBezTo>
                  <a:lnTo>
                    <a:pt x="12451" y="9339"/>
                  </a:lnTo>
                  <a:cubicBezTo>
                    <a:pt x="12451" y="10198"/>
                    <a:pt x="11754" y="10895"/>
                    <a:pt x="10895" y="10895"/>
                  </a:cubicBezTo>
                  <a:lnTo>
                    <a:pt x="8301" y="10895"/>
                  </a:lnTo>
                  <a:cubicBezTo>
                    <a:pt x="7441" y="10895"/>
                    <a:pt x="6744" y="10198"/>
                    <a:pt x="6744" y="9339"/>
                  </a:cubicBezTo>
                  <a:lnTo>
                    <a:pt x="6744" y="59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704020202020204" pitchFamily="34" charset="0"/>
                <a:ea typeface="微软雅黑" panose="020B0503020204020204" charset="-122"/>
                <a:sym typeface="Arial" panose="020B0704020202020204" pitchFamily="34" charset="0"/>
              </a:endParaRPr>
            </a:p>
          </p:txBody>
        </p:sp>
      </p:grpSp>
      <p:sp>
        <p:nvSpPr>
          <p:cNvPr id="36" name="标题 1"/>
          <p:cNvSpPr>
            <a:spLocks noGrp="1"/>
          </p:cNvSpPr>
          <p:nvPr>
            <p:custDataLst>
              <p:tags r:id="rId2"/>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总结</a:t>
            </a:r>
            <a:r>
              <a:rPr lang="zh-CN" altLang="en-US" sz="3600" b="1">
                <a:solidFill>
                  <a:schemeClr val="accent1">
                    <a:lumMod val="50000"/>
                  </a:schemeClr>
                </a:solidFill>
              </a:rPr>
              <a:t>建议</a:t>
            </a:r>
            <a:endParaRPr lang="zh-CN" altLang="en-US" sz="3600" b="1">
              <a:solidFill>
                <a:schemeClr val="accent1">
                  <a:lumMod val="50000"/>
                </a:schemeClr>
              </a:solidFill>
            </a:endParaRPr>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41648" y="1940346"/>
            <a:ext cx="8219265" cy="2183668"/>
          </a:xfrm>
          <a:effectLst>
            <a:glow rad="127000">
              <a:schemeClr val="accent1">
                <a:alpha val="90000"/>
              </a:schemeClr>
            </a:glow>
            <a:reflection endPos="0" dir="5400000" sy="-100000" algn="bl" rotWithShape="0"/>
            <a:softEdge rad="25400"/>
          </a:effectLst>
        </p:spPr>
        <p:txBody>
          <a:bodyPr/>
          <a:lstStyle/>
          <a:p>
            <a:pPr algn="ctr">
              <a:lnSpc>
                <a:spcPct val="150000"/>
              </a:lnSpc>
            </a:pPr>
            <a:r>
              <a:rPr lang="zh-CN" altLang="en-US" sz="4800" dirty="0">
                <a:latin typeface="微软雅黑" panose="020B0503020204020204" charset="-122"/>
                <a:ea typeface="微软雅黑" panose="020B0503020204020204" charset="-122"/>
                <a:cs typeface="+mn-ea"/>
                <a:sym typeface="+mn-lt"/>
              </a:rPr>
              <a:t>感谢领导，请批评指正！</a:t>
            </a:r>
            <a:endParaRPr lang="en-GB" sz="4800" dirty="0">
              <a:latin typeface="微软雅黑" panose="020B0503020204020204" charset="-122"/>
              <a:ea typeface="微软雅黑" panose="020B0503020204020204" charset="-122"/>
              <a:cs typeface="+mn-ea"/>
              <a:sym typeface="+mn-lt"/>
            </a:endParaRPr>
          </a:p>
        </p:txBody>
      </p:sp>
      <p:sp>
        <p:nvSpPr>
          <p:cNvPr id="4" name="Slide Number Placeholder 3"/>
          <p:cNvSpPr>
            <a:spLocks noGrp="1"/>
          </p:cNvSpPr>
          <p:nvPr>
            <p:ph type="sldNum" sz="quarter" idx="12"/>
          </p:nvPr>
        </p:nvSpPr>
        <p:spPr/>
        <p:txBody>
          <a:bodyPr/>
          <a:lstStyle/>
          <a:p>
            <a:pPr fontAlgn="base">
              <a:spcAft>
                <a:spcPct val="0"/>
              </a:spcAft>
              <a:defRPr/>
            </a:pPr>
            <a:fld id="{4472AB7F-E8D0-4874-A9B8-335B68DC5F05}" type="slidenum">
              <a:rPr lang="en-US" smtClean="0">
                <a:latin typeface="+mn-lt"/>
                <a:cs typeface="+mn-ea"/>
                <a:sym typeface="+mn-lt"/>
              </a:rPr>
            </a:fld>
            <a:endParaRPr lang="en-US">
              <a:latin typeface="+mn-lt"/>
              <a:cs typeface="+mn-ea"/>
              <a:sym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a:t>
            </a:r>
            <a:r>
              <a:rPr lang="zh-CN" altLang="en-US" sz="3600" b="1">
                <a:solidFill>
                  <a:schemeClr val="accent1">
                    <a:lumMod val="50000"/>
                  </a:schemeClr>
                </a:solidFill>
              </a:rPr>
              <a:t>系统应用</a:t>
            </a:r>
            <a:r>
              <a:rPr lang="zh-CN" altLang="en-US" sz="3600" b="1">
                <a:solidFill>
                  <a:schemeClr val="accent1">
                    <a:lumMod val="50000"/>
                  </a:schemeClr>
                </a:solidFill>
              </a:rPr>
              <a:t>建设现状</a:t>
            </a:r>
            <a:endParaRPr lang="zh-CN" altLang="en-US" sz="3600" b="1">
              <a:solidFill>
                <a:schemeClr val="accent1">
                  <a:lumMod val="50000"/>
                </a:schemeClr>
              </a:solidFill>
            </a:endParaRPr>
          </a:p>
        </p:txBody>
      </p:sp>
      <p:sp>
        <p:nvSpPr>
          <p:cNvPr id="170" name="矩形 169"/>
          <p:cNvSpPr/>
          <p:nvPr>
            <p:custDataLst>
              <p:tags r:id="rId2"/>
            </p:custDataLst>
          </p:nvPr>
        </p:nvSpPr>
        <p:spPr>
          <a:xfrm>
            <a:off x="158115" y="243205"/>
            <a:ext cx="203200" cy="629285"/>
          </a:xfrm>
          <a:prstGeom prst="rect">
            <a:avLst/>
          </a:prstGeom>
          <a:solidFill>
            <a:srgbClr val="F2F8FF"/>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p>
            <a:pPr algn="ctr"/>
            <a:endParaRPr lang="zh-CN" altLang="en-US"/>
          </a:p>
        </p:txBody>
      </p:sp>
      <p:sp>
        <p:nvSpPr>
          <p:cNvPr id="121" name="矩形 120"/>
          <p:cNvSpPr/>
          <p:nvPr>
            <p:custDataLst>
              <p:tags r:id="rId3"/>
            </p:custDataLst>
          </p:nvPr>
        </p:nvSpPr>
        <p:spPr>
          <a:xfrm>
            <a:off x="530225" y="1228725"/>
            <a:ext cx="11099800" cy="3497580"/>
          </a:xfrm>
          <a:prstGeom prst="rect">
            <a:avLst/>
          </a:prstGeom>
          <a:solidFill>
            <a:srgbClr val="F2F8FF"/>
          </a:solidFill>
          <a:ln w="12700">
            <a:solidFill>
              <a:srgbClr val="91ACE0">
                <a:alpha val="75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spcBef>
                <a:spcPts val="0"/>
              </a:spcBef>
              <a:spcAft>
                <a:spcPts val="0"/>
              </a:spcAft>
              <a:buClrTx/>
              <a:buSzTx/>
              <a:buFontTx/>
              <a:defRPr/>
            </a:pPr>
            <a:r>
              <a:rPr lang="zh-CN" sz="1400" b="1" noProof="0" dirty="0">
                <a:ln>
                  <a:noFill/>
                </a:ln>
                <a:solidFill>
                  <a:schemeClr val="tx1"/>
                </a:solidFill>
                <a:effectLst/>
                <a:uLnTx/>
                <a:uFillTx/>
                <a:latin typeface="微软雅黑" panose="020B0503020204020204" charset="-122"/>
                <a:ea typeface="微软雅黑" panose="020B0503020204020204" charset="-122"/>
                <a:sym typeface="+mn-ea"/>
              </a:rPr>
              <a:t>中国商品信息服务平台</a:t>
            </a:r>
            <a:endParaRPr lang="zh-CN" sz="14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34" name="矩形 33"/>
          <p:cNvSpPr/>
          <p:nvPr>
            <p:custDataLst>
              <p:tags r:id="rId4"/>
            </p:custDataLst>
          </p:nvPr>
        </p:nvSpPr>
        <p:spPr>
          <a:xfrm>
            <a:off x="4453255" y="3236595"/>
            <a:ext cx="3409950" cy="1394460"/>
          </a:xfrm>
          <a:prstGeom prst="rect">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spcBef>
                <a:spcPts val="0"/>
              </a:spcBef>
              <a:spcAft>
                <a:spcPts val="0"/>
              </a:spcAft>
              <a:buClrTx/>
              <a:buSzTx/>
              <a:buFontTx/>
              <a:defRPr/>
            </a:pPr>
            <a:r>
              <a:rPr lang="zh-CN" sz="1400" b="1" noProof="0" dirty="0">
                <a:ln>
                  <a:noFill/>
                </a:ln>
                <a:solidFill>
                  <a:schemeClr val="tx1"/>
                </a:solidFill>
                <a:effectLst/>
                <a:uLnTx/>
                <a:uFillTx/>
                <a:latin typeface="微软雅黑" panose="020B0503020204020204" charset="-122"/>
                <a:ea typeface="微软雅黑" panose="020B0503020204020204" charset="-122"/>
                <a:sym typeface="+mn-ea"/>
              </a:rPr>
              <a:t>条码商桥</a:t>
            </a:r>
            <a:endParaRPr lang="zh-CN" sz="1400" b="1" noProof="0" dirty="0">
              <a:ln>
                <a:noFill/>
              </a:ln>
              <a:solidFill>
                <a:schemeClr val="tx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(业务</a:t>
            </a: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独立、用户统一</a:t>
            </a: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a:t>
            </a:r>
            <a:endParaRPr lang="zh-CN" sz="10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7" name="圆角矩形 46"/>
          <p:cNvSpPr/>
          <p:nvPr>
            <p:custDataLst>
              <p:tags r:id="rId5"/>
            </p:custDataLst>
          </p:nvPr>
        </p:nvSpPr>
        <p:spPr>
          <a:xfrm>
            <a:off x="455676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档案订单</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8" name="圆角矩形 47"/>
          <p:cNvSpPr/>
          <p:nvPr>
            <p:custDataLst>
              <p:tags r:id="rId6"/>
            </p:custDataLst>
          </p:nvPr>
        </p:nvSpPr>
        <p:spPr>
          <a:xfrm>
            <a:off x="455676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新建电子</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档案</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5" name="圆角矩形 54"/>
          <p:cNvSpPr/>
          <p:nvPr>
            <p:custDataLst>
              <p:tags r:id="rId7"/>
            </p:custDataLst>
          </p:nvPr>
        </p:nvSpPr>
        <p:spPr>
          <a:xfrm>
            <a:off x="568452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商品编码</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列表</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6" name="圆角矩形 55"/>
          <p:cNvSpPr/>
          <p:nvPr>
            <p:custDataLst>
              <p:tags r:id="rId8"/>
            </p:custDataLst>
          </p:nvPr>
        </p:nvSpPr>
        <p:spPr>
          <a:xfrm>
            <a:off x="568452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电子档案</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列表</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59" name="圆角矩形 58"/>
          <p:cNvSpPr/>
          <p:nvPr>
            <p:custDataLst>
              <p:tags r:id="rId9"/>
            </p:custDataLst>
          </p:nvPr>
        </p:nvSpPr>
        <p:spPr>
          <a:xfrm>
            <a:off x="681101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数字胶片</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订单</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60" name="圆角矩形 59"/>
          <p:cNvSpPr/>
          <p:nvPr>
            <p:custDataLst>
              <p:tags r:id="rId10"/>
            </p:custDataLst>
          </p:nvPr>
        </p:nvSpPr>
        <p:spPr>
          <a:xfrm>
            <a:off x="681101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商品电子</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目录</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94" name="矩形 193"/>
          <p:cNvSpPr/>
          <p:nvPr>
            <p:custDataLst>
              <p:tags r:id="rId11"/>
            </p:custDataLst>
          </p:nvPr>
        </p:nvSpPr>
        <p:spPr>
          <a:xfrm>
            <a:off x="749935" y="3236595"/>
            <a:ext cx="3409315" cy="1394460"/>
          </a:xfrm>
          <a:prstGeom prst="rect">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spcBef>
                <a:spcPts val="0"/>
              </a:spcBef>
              <a:spcAft>
                <a:spcPts val="0"/>
              </a:spcAft>
              <a:buClrTx/>
              <a:buSzTx/>
              <a:buFontTx/>
              <a:defRPr/>
            </a:pPr>
            <a:r>
              <a:rPr lang="zh-CN" sz="1200" b="1" noProof="0" dirty="0">
                <a:ln>
                  <a:noFill/>
                </a:ln>
                <a:solidFill>
                  <a:schemeClr val="tx1"/>
                </a:solidFill>
                <a:effectLst/>
                <a:uLnTx/>
                <a:uFillTx/>
                <a:latin typeface="微软雅黑" panose="020B0503020204020204" charset="-122"/>
                <a:ea typeface="微软雅黑" panose="020B0503020204020204" charset="-122"/>
                <a:sym typeface="+mn-ea"/>
              </a:rPr>
              <a:t>进口商品数据平台</a:t>
            </a:r>
            <a:endParaRPr lang="zh-CN" sz="1200" b="1" noProof="0" dirty="0">
              <a:ln>
                <a:noFill/>
              </a:ln>
              <a:solidFill>
                <a:schemeClr val="tx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(业务</a:t>
            </a: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独立</a:t>
            </a: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、用户</a:t>
            </a: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统一)</a:t>
            </a:r>
            <a:endParaRPr lang="zh-CN" sz="1000" b="1" noProof="0" dirty="0">
              <a:ln>
                <a:noFill/>
              </a:ln>
              <a:solidFill>
                <a:schemeClr val="tx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endParaRPr lang="zh-CN" sz="10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196" name="圆角矩形 195"/>
          <p:cNvSpPr/>
          <p:nvPr>
            <p:custDataLst>
              <p:tags r:id="rId12"/>
            </p:custDataLst>
          </p:nvPr>
        </p:nvSpPr>
        <p:spPr>
          <a:xfrm>
            <a:off x="853440" y="3689350"/>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进口商管理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0" name="圆角矩形 199"/>
          <p:cNvSpPr/>
          <p:nvPr>
            <p:custDataLst>
              <p:tags r:id="rId13"/>
            </p:custDataLst>
          </p:nvPr>
        </p:nvSpPr>
        <p:spPr>
          <a:xfrm>
            <a:off x="853440" y="4182745"/>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证书管理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4" name="圆角矩形 203"/>
          <p:cNvSpPr/>
          <p:nvPr>
            <p:custDataLst>
              <p:tags r:id="rId14"/>
            </p:custDataLst>
          </p:nvPr>
        </p:nvSpPr>
        <p:spPr>
          <a:xfrm>
            <a:off x="1979890" y="3689350"/>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数据审核</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5" name="圆角矩形 204"/>
          <p:cNvSpPr/>
          <p:nvPr>
            <p:custDataLst>
              <p:tags r:id="rId15"/>
            </p:custDataLst>
          </p:nvPr>
        </p:nvSpPr>
        <p:spPr>
          <a:xfrm>
            <a:off x="3108920" y="3689350"/>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产品添加</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7" name="圆角矩形 206"/>
          <p:cNvSpPr/>
          <p:nvPr>
            <p:custDataLst>
              <p:tags r:id="rId16"/>
            </p:custDataLst>
          </p:nvPr>
        </p:nvSpPr>
        <p:spPr>
          <a:xfrm>
            <a:off x="1980267" y="4182745"/>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报关信息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10" name="圆角矩形 209"/>
          <p:cNvSpPr/>
          <p:nvPr>
            <p:custDataLst>
              <p:tags r:id="rId17"/>
            </p:custDataLst>
          </p:nvPr>
        </p:nvSpPr>
        <p:spPr>
          <a:xfrm>
            <a:off x="3108285" y="4182745"/>
            <a:ext cx="972000" cy="306070"/>
          </a:xfrm>
          <a:prstGeom prst="roundRect">
            <a:avLst>
              <a:gd name="adj" fmla="val 10401"/>
            </a:avLst>
          </a:prstGeom>
        </p:spPr>
        <p:style>
          <a:lnRef idx="0">
            <a:srgbClr val="FFFFFF"/>
          </a:lnRef>
          <a:fillRef idx="1">
            <a:schemeClr val="accent1"/>
          </a:fillRef>
          <a:effectRef idx="0">
            <a:srgbClr val="FFFFFF"/>
          </a:effectRef>
          <a:fontRef idx="minor">
            <a:schemeClr val="lt1"/>
          </a:fontRef>
        </p:style>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商品二维码</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79" name="矩形 278"/>
          <p:cNvSpPr/>
          <p:nvPr>
            <p:custDataLst>
              <p:tags r:id="rId18"/>
            </p:custDataLst>
          </p:nvPr>
        </p:nvSpPr>
        <p:spPr>
          <a:xfrm>
            <a:off x="8082915" y="3236595"/>
            <a:ext cx="3409315" cy="1394460"/>
          </a:xfrm>
          <a:prstGeom prst="rect">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spcBef>
                <a:spcPts val="0"/>
              </a:spcBef>
              <a:spcAft>
                <a:spcPts val="0"/>
              </a:spcAft>
              <a:buClrTx/>
              <a:buSzTx/>
              <a:buFontTx/>
              <a:defRPr/>
            </a:pPr>
            <a:r>
              <a:rPr lang="zh-CN" sz="1400" b="1" noProof="0" dirty="0">
                <a:ln>
                  <a:noFill/>
                </a:ln>
                <a:solidFill>
                  <a:schemeClr val="tx1"/>
                </a:solidFill>
                <a:effectLst/>
                <a:uLnTx/>
                <a:uFillTx/>
                <a:latin typeface="微软雅黑" panose="020B0503020204020204" charset="-122"/>
                <a:ea typeface="微软雅黑" panose="020B0503020204020204" charset="-122"/>
                <a:sym typeface="+mn-ea"/>
              </a:rPr>
              <a:t>商品二维码</a:t>
            </a:r>
            <a:endParaRPr lang="zh-CN" sz="1400" b="1" noProof="0" dirty="0">
              <a:ln>
                <a:noFill/>
              </a:ln>
              <a:solidFill>
                <a:schemeClr val="tx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(业务统一、用户</a:t>
            </a:r>
            <a:r>
              <a:rPr lang="zh-CN" sz="1000" b="1" noProof="0" dirty="0">
                <a:ln>
                  <a:noFill/>
                </a:ln>
                <a:solidFill>
                  <a:schemeClr val="tx1"/>
                </a:solidFill>
                <a:effectLst/>
                <a:uLnTx/>
                <a:uFillTx/>
                <a:latin typeface="微软雅黑" panose="020B0503020204020204" charset="-122"/>
                <a:ea typeface="微软雅黑" panose="020B0503020204020204" charset="-122"/>
                <a:sym typeface="+mn-ea"/>
              </a:rPr>
              <a:t>统一)</a:t>
            </a:r>
            <a:endParaRPr lang="zh-CN" sz="1000" b="1" noProof="0" dirty="0">
              <a:ln>
                <a:noFill/>
              </a:ln>
              <a:solidFill>
                <a:schemeClr val="tx1"/>
              </a:solidFill>
              <a:effectLst/>
              <a:uLnTx/>
              <a:uFillTx/>
              <a:latin typeface="微软雅黑" panose="020B0503020204020204" charset="-122"/>
              <a:ea typeface="微软雅黑" panose="020B0503020204020204" charset="-122"/>
              <a:sym typeface="+mn-ea"/>
            </a:endParaRPr>
          </a:p>
          <a:p>
            <a:pPr lvl="0" algn="ctr">
              <a:spcBef>
                <a:spcPts val="0"/>
              </a:spcBef>
              <a:spcAft>
                <a:spcPts val="0"/>
              </a:spcAft>
              <a:buClrTx/>
              <a:buSzTx/>
              <a:buFontTx/>
              <a:defRPr/>
            </a:pPr>
            <a:endParaRPr lang="zh-CN" sz="10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280" name="圆角矩形 279"/>
          <p:cNvSpPr/>
          <p:nvPr>
            <p:custDataLst>
              <p:tags r:id="rId19"/>
            </p:custDataLst>
          </p:nvPr>
        </p:nvSpPr>
        <p:spPr>
          <a:xfrm>
            <a:off x="818642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商品二维码管理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1" name="圆角矩形 280"/>
          <p:cNvSpPr/>
          <p:nvPr>
            <p:custDataLst>
              <p:tags r:id="rId20"/>
            </p:custDataLst>
          </p:nvPr>
        </p:nvSpPr>
        <p:spPr>
          <a:xfrm>
            <a:off x="931418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防伪码订购</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2" name="圆角矩形 281"/>
          <p:cNvSpPr/>
          <p:nvPr>
            <p:custDataLst>
              <p:tags r:id="rId21"/>
            </p:custDataLst>
          </p:nvPr>
        </p:nvSpPr>
        <p:spPr>
          <a:xfrm>
            <a:off x="10440670" y="3689350"/>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防伪码管理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3" name="圆角矩形 282"/>
          <p:cNvSpPr/>
          <p:nvPr>
            <p:custDataLst>
              <p:tags r:id="rId22"/>
            </p:custDataLst>
          </p:nvPr>
        </p:nvSpPr>
        <p:spPr>
          <a:xfrm>
            <a:off x="818642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统计与分析</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4" name="圆角矩形 283"/>
          <p:cNvSpPr/>
          <p:nvPr>
            <p:custDataLst>
              <p:tags r:id="rId23"/>
            </p:custDataLst>
          </p:nvPr>
        </p:nvSpPr>
        <p:spPr>
          <a:xfrm>
            <a:off x="931418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扫码导购</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5" name="圆角矩形 284"/>
          <p:cNvSpPr/>
          <p:nvPr>
            <p:custDataLst>
              <p:tags r:id="rId24"/>
            </p:custDataLst>
          </p:nvPr>
        </p:nvSpPr>
        <p:spPr>
          <a:xfrm>
            <a:off x="10440670" y="4182745"/>
            <a:ext cx="972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证照管理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5" name="矩形 64"/>
          <p:cNvSpPr/>
          <p:nvPr>
            <p:custDataLst>
              <p:tags r:id="rId25"/>
            </p:custDataLst>
          </p:nvPr>
        </p:nvSpPr>
        <p:spPr>
          <a:xfrm>
            <a:off x="530225" y="4859020"/>
            <a:ext cx="9037320" cy="787400"/>
          </a:xfrm>
          <a:prstGeom prst="rect">
            <a:avLst/>
          </a:prstGeom>
          <a:solidFill>
            <a:srgbClr val="F2F8FF"/>
          </a:solidFill>
          <a:ln w="3175">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中国食品</a:t>
            </a:r>
            <a:r>
              <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a:t>
            </a:r>
            <a:r>
              <a:rPr lang="zh-CN" altLang="en-US"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产品</a:t>
            </a:r>
            <a:r>
              <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a:t>
            </a:r>
            <a:r>
              <a:rPr lang="zh-CN" altLang="en-US"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安全追溯平台</a:t>
            </a:r>
            <a:endPar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sym typeface="+mn-ea"/>
            </a:endParaRPr>
          </a:p>
        </p:txBody>
      </p:sp>
      <p:sp>
        <p:nvSpPr>
          <p:cNvPr id="66" name="圆角矩形 65"/>
          <p:cNvSpPr/>
          <p:nvPr>
            <p:custDataLst>
              <p:tags r:id="rId26"/>
            </p:custDataLst>
          </p:nvPr>
        </p:nvSpPr>
        <p:spPr>
          <a:xfrm>
            <a:off x="665480" y="5252085"/>
            <a:ext cx="900000"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商品追溯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7" name="圆角矩形 66"/>
          <p:cNvSpPr/>
          <p:nvPr>
            <p:custDataLst>
              <p:tags r:id="rId27"/>
            </p:custDataLst>
          </p:nvPr>
        </p:nvSpPr>
        <p:spPr>
          <a:xfrm>
            <a:off x="1654380" y="5243830"/>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单品追溯</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8" name="圆角矩形 67"/>
          <p:cNvSpPr/>
          <p:nvPr>
            <p:custDataLst>
              <p:tags r:id="rId28"/>
            </p:custDataLst>
          </p:nvPr>
        </p:nvSpPr>
        <p:spPr>
          <a:xfrm>
            <a:off x="2643075" y="5243830"/>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追溯配置</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9" name="圆角矩形 68"/>
          <p:cNvSpPr/>
          <p:nvPr>
            <p:custDataLst>
              <p:tags r:id="rId29"/>
            </p:custDataLst>
          </p:nvPr>
        </p:nvSpPr>
        <p:spPr>
          <a:xfrm>
            <a:off x="3631770" y="524446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企业信息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0" name="圆角矩形 69"/>
          <p:cNvSpPr/>
          <p:nvPr>
            <p:custDataLst>
              <p:tags r:id="rId30"/>
            </p:custDataLst>
          </p:nvPr>
        </p:nvSpPr>
        <p:spPr>
          <a:xfrm>
            <a:off x="4620465" y="524446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散装商品</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1" name="圆角矩形 70"/>
          <p:cNvSpPr/>
          <p:nvPr>
            <p:custDataLst>
              <p:tags r:id="rId31"/>
            </p:custDataLst>
          </p:nvPr>
        </p:nvSpPr>
        <p:spPr>
          <a:xfrm>
            <a:off x="5609160" y="524446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追溯展示</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2" name="圆角矩形 71"/>
          <p:cNvSpPr/>
          <p:nvPr>
            <p:custDataLst>
              <p:tags r:id="rId32"/>
            </p:custDataLst>
          </p:nvPr>
        </p:nvSpPr>
        <p:spPr>
          <a:xfrm>
            <a:off x="6597855" y="5245100"/>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医疗领域</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追溯</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3" name="圆角矩形 72"/>
          <p:cNvSpPr/>
          <p:nvPr>
            <p:custDataLst>
              <p:tags r:id="rId33"/>
            </p:custDataLst>
          </p:nvPr>
        </p:nvSpPr>
        <p:spPr>
          <a:xfrm>
            <a:off x="7586550" y="524446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食品安全</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4" name="圆角矩形 73"/>
          <p:cNvSpPr/>
          <p:nvPr>
            <p:custDataLst>
              <p:tags r:id="rId34"/>
            </p:custDataLst>
          </p:nvPr>
        </p:nvSpPr>
        <p:spPr>
          <a:xfrm>
            <a:off x="8575245" y="5250815"/>
            <a:ext cx="899795" cy="32400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质检</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报告</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2" name="矩形 101"/>
          <p:cNvSpPr/>
          <p:nvPr>
            <p:custDataLst>
              <p:tags r:id="rId35"/>
            </p:custDataLst>
          </p:nvPr>
        </p:nvSpPr>
        <p:spPr>
          <a:xfrm>
            <a:off x="9744075" y="4858385"/>
            <a:ext cx="1885950" cy="1746885"/>
          </a:xfrm>
          <a:prstGeom prst="rect">
            <a:avLst/>
          </a:prstGeom>
          <a:solidFill>
            <a:srgbClr val="F2F8FF"/>
          </a:solidFill>
          <a:ln w="12700">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中国编码</a:t>
            </a:r>
            <a:r>
              <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APP</a:t>
            </a:r>
            <a:endPar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03" name="圆角矩形 102"/>
          <p:cNvSpPr/>
          <p:nvPr>
            <p:custDataLst>
              <p:tags r:id="rId36"/>
            </p:custDataLst>
          </p:nvPr>
        </p:nvSpPr>
        <p:spPr>
          <a:xfrm>
            <a:off x="9876790" y="526986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条码申请</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4" name="圆角矩形 103"/>
          <p:cNvSpPr/>
          <p:nvPr>
            <p:custDataLst>
              <p:tags r:id="rId37"/>
            </p:custDataLst>
          </p:nvPr>
        </p:nvSpPr>
        <p:spPr>
          <a:xfrm>
            <a:off x="10755630" y="526986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条码变更</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5" name="圆角矩形 104"/>
          <p:cNvSpPr/>
          <p:nvPr>
            <p:custDataLst>
              <p:tags r:id="rId38"/>
            </p:custDataLst>
          </p:nvPr>
        </p:nvSpPr>
        <p:spPr>
          <a:xfrm>
            <a:off x="9876790" y="573849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条码生成</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6" name="圆角矩形 105"/>
          <p:cNvSpPr/>
          <p:nvPr>
            <p:custDataLst>
              <p:tags r:id="rId39"/>
            </p:custDataLst>
          </p:nvPr>
        </p:nvSpPr>
        <p:spPr>
          <a:xfrm>
            <a:off x="10755630" y="573849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产品添加</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7" name="圆角矩形 106"/>
          <p:cNvSpPr/>
          <p:nvPr>
            <p:custDataLst>
              <p:tags r:id="rId40"/>
            </p:custDataLst>
          </p:nvPr>
        </p:nvSpPr>
        <p:spPr>
          <a:xfrm>
            <a:off x="9876790" y="620712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扫一扫</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8" name="圆角矩形 107"/>
          <p:cNvSpPr/>
          <p:nvPr>
            <p:custDataLst>
              <p:tags r:id="rId41"/>
            </p:custDataLst>
          </p:nvPr>
        </p:nvSpPr>
        <p:spPr>
          <a:xfrm>
            <a:off x="10755630" y="6207125"/>
            <a:ext cx="7772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医疗追溯</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09" name="圆角矩形 108"/>
          <p:cNvSpPr/>
          <p:nvPr>
            <p:custDataLst>
              <p:tags r:id="rId42"/>
            </p:custDataLst>
          </p:nvPr>
        </p:nvSpPr>
        <p:spPr>
          <a:xfrm>
            <a:off x="7680960" y="5817235"/>
            <a:ext cx="1886585" cy="788035"/>
          </a:xfrm>
          <a:prstGeom prst="roundRect">
            <a:avLst>
              <a:gd name="adj" fmla="val 0"/>
            </a:avLst>
          </a:prstGeom>
          <a:solidFill>
            <a:srgbClr val="F2F8FF"/>
          </a:solidFill>
          <a:ln w="12700">
            <a:solidFill>
              <a:srgbClr val="4874CB">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EPCIS1.2/2.0</a:t>
            </a:r>
            <a:endPar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grpSp>
        <p:nvGrpSpPr>
          <p:cNvPr id="113" name="组合 112"/>
          <p:cNvGrpSpPr/>
          <p:nvPr/>
        </p:nvGrpSpPr>
        <p:grpSpPr>
          <a:xfrm>
            <a:off x="4491990" y="5816600"/>
            <a:ext cx="3042285" cy="788035"/>
            <a:chOff x="13524" y="7573"/>
            <a:chExt cx="4791" cy="1241"/>
          </a:xfrm>
        </p:grpSpPr>
        <p:sp>
          <p:nvSpPr>
            <p:cNvPr id="110" name="圆角矩形 109"/>
            <p:cNvSpPr/>
            <p:nvPr>
              <p:custDataLst>
                <p:tags r:id="rId43"/>
              </p:custDataLst>
            </p:nvPr>
          </p:nvSpPr>
          <p:spPr>
            <a:xfrm>
              <a:off x="13524" y="7573"/>
              <a:ext cx="4791" cy="1241"/>
            </a:xfrm>
            <a:prstGeom prst="roundRect">
              <a:avLst>
                <a:gd name="adj" fmla="val 0"/>
              </a:avLst>
            </a:prstGeom>
            <a:solidFill>
              <a:srgbClr val="F2F8FF"/>
            </a:solidFill>
            <a:ln w="12700">
              <a:solidFill>
                <a:srgbClr val="4874CB">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digital link解析平台</a:t>
              </a:r>
              <a:endParaRPr kumimoji="0" lang="zh-CN" altLang="en-US" sz="14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111" name="圆角矩形 110"/>
            <p:cNvSpPr/>
            <p:nvPr>
              <p:custDataLst>
                <p:tags r:id="rId44"/>
              </p:custDataLst>
            </p:nvPr>
          </p:nvSpPr>
          <p:spPr>
            <a:xfrm>
              <a:off x="13959" y="8126"/>
              <a:ext cx="1645"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2"/>
                  </a:solidFill>
                  <a:effectLst/>
                  <a:uLnTx/>
                  <a:uFillTx/>
                  <a:latin typeface="微软雅黑" panose="020B0503020204020204" charset="-122"/>
                  <a:ea typeface="微软雅黑" panose="020B0503020204020204" charset="-122"/>
                  <a:sym typeface="+mn-ea"/>
                </a:rPr>
                <a:t>生成数字链接</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sym typeface="+mn-ea"/>
              </a:endParaRPr>
            </a:p>
          </p:txBody>
        </p:sp>
        <p:sp>
          <p:nvSpPr>
            <p:cNvPr id="112" name="圆角矩形 111"/>
            <p:cNvSpPr/>
            <p:nvPr>
              <p:custDataLst>
                <p:tags r:id="rId45"/>
              </p:custDataLst>
            </p:nvPr>
          </p:nvSpPr>
          <p:spPr>
            <a:xfrm>
              <a:off x="16182" y="8126"/>
              <a:ext cx="1645" cy="482"/>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2"/>
                  </a:solidFill>
                  <a:effectLst/>
                  <a:uLnTx/>
                  <a:uFillTx/>
                  <a:latin typeface="微软雅黑" panose="020B0503020204020204" charset="-122"/>
                  <a:ea typeface="微软雅黑" panose="020B0503020204020204" charset="-122"/>
                  <a:sym typeface="+mn-ea"/>
                </a:rPr>
                <a:t>查询数字连接</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sym typeface="+mn-ea"/>
              </a:endParaRPr>
            </a:p>
          </p:txBody>
        </p:sp>
      </p:grpSp>
      <p:sp>
        <p:nvSpPr>
          <p:cNvPr id="116" name="矩形 115"/>
          <p:cNvSpPr/>
          <p:nvPr>
            <p:custDataLst>
              <p:tags r:id="rId46"/>
            </p:custDataLst>
          </p:nvPr>
        </p:nvSpPr>
        <p:spPr>
          <a:xfrm>
            <a:off x="530225" y="5816600"/>
            <a:ext cx="3783965" cy="788035"/>
          </a:xfrm>
          <a:prstGeom prst="rect">
            <a:avLst/>
          </a:prstGeom>
          <a:solidFill>
            <a:srgbClr val="F2F8FF"/>
          </a:solidFill>
          <a:ln w="12700">
            <a:solidFill>
              <a:srgbClr val="4874C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GDSN</a:t>
            </a:r>
            <a:r>
              <a:rPr lang="en-US" altLang="zh-CN" sz="1400" b="1" noProof="0" dirty="0">
                <a:ln>
                  <a:noFill/>
                </a:ln>
                <a:solidFill>
                  <a:schemeClr val="tx1"/>
                </a:solidFill>
                <a:effectLst/>
                <a:uLnTx/>
                <a:uFillTx/>
                <a:latin typeface="微软雅黑" panose="020B0503020204020204" charset="-122"/>
                <a:ea typeface="微软雅黑" panose="020B0503020204020204" charset="-122"/>
                <a:sym typeface="+mn-ea"/>
              </a:rPr>
              <a:t>全球数据池</a:t>
            </a:r>
            <a:endParaRPr lang="en-US" altLang="zh-CN" sz="1400" b="1"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17" name="圆角矩形 116"/>
          <p:cNvSpPr/>
          <p:nvPr>
            <p:custDataLst>
              <p:tags r:id="rId47"/>
            </p:custDataLst>
          </p:nvPr>
        </p:nvSpPr>
        <p:spPr>
          <a:xfrm>
            <a:off x="1731645" y="6167755"/>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同步设置</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18" name="圆角矩形 117"/>
          <p:cNvSpPr/>
          <p:nvPr>
            <p:custDataLst>
              <p:tags r:id="rId48"/>
            </p:custDataLst>
          </p:nvPr>
        </p:nvSpPr>
        <p:spPr>
          <a:xfrm>
            <a:off x="672465" y="6167755"/>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产品列表</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19" name="圆角矩形 118"/>
          <p:cNvSpPr/>
          <p:nvPr>
            <p:custDataLst>
              <p:tags r:id="rId49"/>
            </p:custDataLst>
          </p:nvPr>
        </p:nvSpPr>
        <p:spPr>
          <a:xfrm>
            <a:off x="2790825" y="6167755"/>
            <a:ext cx="136842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全球商品条码查询</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80" name="圆角矩形 79"/>
          <p:cNvSpPr/>
          <p:nvPr>
            <p:custDataLst>
              <p:tags r:id="rId50"/>
            </p:custDataLst>
          </p:nvPr>
        </p:nvSpPr>
        <p:spPr>
          <a:xfrm>
            <a:off x="7917180" y="1576070"/>
            <a:ext cx="2296795" cy="1466850"/>
          </a:xfrm>
          <a:prstGeom prst="roundRect">
            <a:avLst>
              <a:gd name="adj" fmla="val 0"/>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国家商品数据库监控平台</a:t>
            </a:r>
            <a:endParaRPr kumimoji="0" lang="zh-CN"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81" name="圆角矩形 80"/>
          <p:cNvSpPr/>
          <p:nvPr>
            <p:custDataLst>
              <p:tags r:id="rId51"/>
            </p:custDataLst>
          </p:nvPr>
        </p:nvSpPr>
        <p:spPr>
          <a:xfrm>
            <a:off x="9152890" y="1870075"/>
            <a:ext cx="9537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服务监管数据</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82" name="圆角矩形 81"/>
          <p:cNvSpPr/>
          <p:nvPr>
            <p:custDataLst>
              <p:tags r:id="rId52"/>
            </p:custDataLst>
          </p:nvPr>
        </p:nvSpPr>
        <p:spPr>
          <a:xfrm>
            <a:off x="9152890" y="2264410"/>
            <a:ext cx="9537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产品扩展</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7" name="圆角矩形 86"/>
          <p:cNvSpPr/>
          <p:nvPr>
            <p:custDataLst>
              <p:tags r:id="rId53"/>
            </p:custDataLst>
          </p:nvPr>
        </p:nvSpPr>
        <p:spPr>
          <a:xfrm>
            <a:off x="875030" y="1875155"/>
            <a:ext cx="1008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a:t>
            </a: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添加</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88" name="圆角矩形 87"/>
          <p:cNvSpPr/>
          <p:nvPr>
            <p:custDataLst>
              <p:tags r:id="rId54"/>
            </p:custDataLst>
          </p:nvPr>
        </p:nvSpPr>
        <p:spPr>
          <a:xfrm>
            <a:off x="1990980" y="1875155"/>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产品列表</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91" name="圆角矩形 90"/>
          <p:cNvSpPr/>
          <p:nvPr>
            <p:custDataLst>
              <p:tags r:id="rId55"/>
            </p:custDataLst>
          </p:nvPr>
        </p:nvSpPr>
        <p:spPr>
          <a:xfrm>
            <a:off x="876300" y="2266950"/>
            <a:ext cx="1008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产品信息</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检索</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92" name="圆角矩形 91"/>
          <p:cNvSpPr/>
          <p:nvPr>
            <p:custDataLst>
              <p:tags r:id="rId56"/>
            </p:custDataLst>
          </p:nvPr>
        </p:nvSpPr>
        <p:spPr>
          <a:xfrm>
            <a:off x="1992250" y="226695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订单管理</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93" name="圆角矩形 92"/>
          <p:cNvSpPr/>
          <p:nvPr>
            <p:custDataLst>
              <p:tags r:id="rId57"/>
            </p:custDataLst>
          </p:nvPr>
        </p:nvSpPr>
        <p:spPr>
          <a:xfrm>
            <a:off x="6852285" y="2266950"/>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京东共享</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mn-ea"/>
            </a:endParaRPr>
          </a:p>
        </p:txBody>
      </p:sp>
      <p:sp>
        <p:nvSpPr>
          <p:cNvPr id="94" name="圆角矩形 93"/>
          <p:cNvSpPr/>
          <p:nvPr>
            <p:custDataLst>
              <p:tags r:id="rId58"/>
            </p:custDataLst>
          </p:nvPr>
        </p:nvSpPr>
        <p:spPr>
          <a:xfrm>
            <a:off x="6852285" y="2667000"/>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百度共享</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5" name="圆角矩形 94"/>
          <p:cNvSpPr/>
          <p:nvPr>
            <p:custDataLst>
              <p:tags r:id="rId59"/>
            </p:custDataLst>
          </p:nvPr>
        </p:nvSpPr>
        <p:spPr>
          <a:xfrm>
            <a:off x="6852285" y="1872615"/>
            <a:ext cx="82804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微信共享</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6" name="圆角矩形 95"/>
          <p:cNvSpPr/>
          <p:nvPr>
            <p:custDataLst>
              <p:tags r:id="rId60"/>
            </p:custDataLst>
          </p:nvPr>
        </p:nvSpPr>
        <p:spPr>
          <a:xfrm>
            <a:off x="6656705" y="1576070"/>
            <a:ext cx="1168400" cy="1466850"/>
          </a:xfrm>
          <a:prstGeom prst="roundRect">
            <a:avLst>
              <a:gd name="adj" fmla="val 0"/>
            </a:avLst>
          </a:prstGeom>
          <a:noFill/>
          <a:ln w="12700">
            <a:solidFill>
              <a:srgbClr val="91ACE0">
                <a:alpha val="75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数据共享</a:t>
            </a:r>
            <a:endPar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58" name="圆角矩形 57"/>
          <p:cNvSpPr/>
          <p:nvPr>
            <p:custDataLst>
              <p:tags r:id="rId61"/>
            </p:custDataLst>
          </p:nvPr>
        </p:nvSpPr>
        <p:spPr>
          <a:xfrm>
            <a:off x="750570" y="1576070"/>
            <a:ext cx="3492000" cy="1466850"/>
          </a:xfrm>
          <a:prstGeom prst="roundRect">
            <a:avLst>
              <a:gd name="adj" fmla="val 0"/>
            </a:avLst>
          </a:prstGeom>
          <a:noFill/>
          <a:ln w="12700">
            <a:solidFill>
              <a:srgbClr val="91ACE0">
                <a:alpha val="75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产品管理</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62" name="圆角矩形 61"/>
          <p:cNvSpPr/>
          <p:nvPr>
            <p:custDataLst>
              <p:tags r:id="rId62"/>
            </p:custDataLst>
          </p:nvPr>
        </p:nvSpPr>
        <p:spPr>
          <a:xfrm>
            <a:off x="3106675" y="1870075"/>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2"/>
                </a:solidFill>
                <a:effectLst/>
                <a:uLnTx/>
                <a:uFillTx/>
                <a:latin typeface="微软雅黑" panose="020B0503020204020204" charset="-122"/>
                <a:ea typeface="微软雅黑" panose="020B0503020204020204" charset="-122"/>
                <a:sym typeface="+mn-ea"/>
              </a:rPr>
              <a:t>在线支付</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sym typeface="+mn-ea"/>
            </a:endParaRPr>
          </a:p>
        </p:txBody>
      </p:sp>
      <p:sp>
        <p:nvSpPr>
          <p:cNvPr id="63" name="圆角矩形 62"/>
          <p:cNvSpPr/>
          <p:nvPr>
            <p:custDataLst>
              <p:tags r:id="rId63"/>
            </p:custDataLst>
          </p:nvPr>
        </p:nvSpPr>
        <p:spPr>
          <a:xfrm>
            <a:off x="3107945" y="226695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品牌</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管理</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 name="圆角矩形 3"/>
          <p:cNvSpPr/>
          <p:nvPr>
            <p:custDataLst>
              <p:tags r:id="rId64"/>
            </p:custDataLst>
          </p:nvPr>
        </p:nvSpPr>
        <p:spPr>
          <a:xfrm>
            <a:off x="4520565" y="2244090"/>
            <a:ext cx="900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条码卡</a:t>
            </a: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管理</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5" name="圆角矩形 4"/>
          <p:cNvSpPr/>
          <p:nvPr>
            <p:custDataLst>
              <p:tags r:id="rId65"/>
            </p:custDataLst>
          </p:nvPr>
        </p:nvSpPr>
        <p:spPr>
          <a:xfrm>
            <a:off x="10513695" y="1870075"/>
            <a:ext cx="828040" cy="306070"/>
          </a:xfrm>
          <a:prstGeom prst="roundRect">
            <a:avLst>
              <a:gd name="adj" fmla="val 10401"/>
            </a:avLst>
          </a:prstGeom>
          <a:solidFill>
            <a:schemeClr val="bg1">
              <a:lumMod val="50000"/>
            </a:schemeClr>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1" kern="1600" spc="80" noProof="0" dirty="0">
                <a:ln>
                  <a:noFill/>
                </a:ln>
                <a:solidFill>
                  <a:schemeClr val="bg1"/>
                </a:solidFill>
                <a:effectLst/>
                <a:uLnTx/>
                <a:uFillTx/>
                <a:latin typeface="微软雅黑" panose="020B0503020204020204" charset="-122"/>
                <a:ea typeface="微软雅黑" panose="020B0503020204020204" charset="-122"/>
                <a:sym typeface="+mn-ea"/>
              </a:rPr>
              <a:t>UDI</a:t>
            </a: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专区</a:t>
            </a:r>
            <a:endParaRPr kumimoji="1" lang="en-US" alt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 name="圆角矩形 5"/>
          <p:cNvSpPr/>
          <p:nvPr>
            <p:custDataLst>
              <p:tags r:id="rId66"/>
            </p:custDataLst>
          </p:nvPr>
        </p:nvSpPr>
        <p:spPr>
          <a:xfrm>
            <a:off x="4523740" y="1852295"/>
            <a:ext cx="900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GLN</a:t>
            </a:r>
            <a:endParaRPr kumimoji="1" lang="en-US" alt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 name="圆角矩形 6"/>
          <p:cNvSpPr/>
          <p:nvPr>
            <p:custDataLst>
              <p:tags r:id="rId67"/>
            </p:custDataLst>
          </p:nvPr>
        </p:nvSpPr>
        <p:spPr>
          <a:xfrm>
            <a:off x="10344150" y="1576070"/>
            <a:ext cx="1136650" cy="1466850"/>
          </a:xfrm>
          <a:prstGeom prst="roundRect">
            <a:avLst>
              <a:gd name="adj" fmla="val 0"/>
            </a:avLst>
          </a:prstGeom>
          <a:noFill/>
          <a:ln w="12700">
            <a:solidFill>
              <a:schemeClr val="tx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其他平台</a:t>
            </a:r>
            <a:r>
              <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rPr>
              <a:t>链接</a:t>
            </a:r>
            <a:endParaRPr kumimoji="0" lang="zh-CN" sz="1200" b="1" i="0" u="none" strike="noStrike" kern="1200" cap="none" spc="0" normalizeH="0" baseline="0" noProof="0" dirty="0">
              <a:ln>
                <a:noFill/>
              </a:ln>
              <a:solidFill>
                <a:schemeClr val="tx1">
                  <a:lumMod val="50000"/>
                </a:schemeClr>
              </a:solidFill>
              <a:effectLst/>
              <a:uLnTx/>
              <a:uFillTx/>
              <a:latin typeface="微软雅黑" panose="020B0503020204020204" charset="-122"/>
              <a:ea typeface="微软雅黑" panose="020B0503020204020204" charset="-122"/>
              <a:cs typeface="+mn-cs"/>
            </a:endParaRPr>
          </a:p>
        </p:txBody>
      </p:sp>
      <p:sp>
        <p:nvSpPr>
          <p:cNvPr id="8" name="圆角矩形 7"/>
          <p:cNvSpPr/>
          <p:nvPr>
            <p:custDataLst>
              <p:tags r:id="rId68"/>
            </p:custDataLst>
          </p:nvPr>
        </p:nvSpPr>
        <p:spPr>
          <a:xfrm>
            <a:off x="4523740" y="2646680"/>
            <a:ext cx="900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监控</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统计</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 name="圆角矩形 8"/>
          <p:cNvSpPr/>
          <p:nvPr>
            <p:custDataLst>
              <p:tags r:id="rId69"/>
            </p:custDataLst>
          </p:nvPr>
        </p:nvSpPr>
        <p:spPr>
          <a:xfrm>
            <a:off x="10513695" y="2244090"/>
            <a:ext cx="828040" cy="306070"/>
          </a:xfrm>
          <a:prstGeom prst="roundRect">
            <a:avLst>
              <a:gd name="adj" fmla="val 10401"/>
            </a:avLst>
          </a:prstGeom>
          <a:solidFill>
            <a:schemeClr val="bg1">
              <a:lumMod val="50000"/>
            </a:schemeClr>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全球</a:t>
            </a: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商品主数据</a:t>
            </a:r>
            <a:endParaRPr kumimoji="1" lang="en-US" alt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 name="圆角矩形 9"/>
          <p:cNvSpPr/>
          <p:nvPr>
            <p:custDataLst>
              <p:tags r:id="rId70"/>
            </p:custDataLst>
          </p:nvPr>
        </p:nvSpPr>
        <p:spPr>
          <a:xfrm>
            <a:off x="10513695" y="2669540"/>
            <a:ext cx="828040" cy="306070"/>
          </a:xfrm>
          <a:prstGeom prst="roundRect">
            <a:avLst>
              <a:gd name="adj" fmla="val 10401"/>
            </a:avLst>
          </a:prstGeom>
          <a:solidFill>
            <a:schemeClr val="bg1">
              <a:lumMod val="50000"/>
            </a:schemeClr>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a:t>
            </a:r>
            <a:endParaRPr kumimoji="1" lang="zh-CN"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 name="圆角矩形 13"/>
          <p:cNvSpPr/>
          <p:nvPr>
            <p:custDataLst>
              <p:tags r:id="rId71"/>
            </p:custDataLst>
          </p:nvPr>
        </p:nvSpPr>
        <p:spPr>
          <a:xfrm>
            <a:off x="8035290" y="1872615"/>
            <a:ext cx="953770" cy="306070"/>
          </a:xfrm>
          <a:prstGeom prst="roundRect">
            <a:avLst>
              <a:gd name="adj" fmla="val 10401"/>
            </a:avLst>
          </a:prstGeom>
          <a:solidFill>
            <a:srgbClr val="4874CB"/>
          </a:solidFill>
          <a:ln w="6350">
            <a:solidFill>
              <a:srgbClr val="4874CB"/>
            </a:solidFill>
          </a:ln>
        </p:spPr>
        <p:txBody>
          <a:bodyPr wrap="square" anchor="ctr">
            <a:noAutofit/>
          </a:bodyPr>
          <a:p>
            <a:pPr lvl="0" algn="ctr">
              <a:spcBef>
                <a:spcPts val="0"/>
              </a:spcBef>
              <a:spcAft>
                <a:spcPts val="0"/>
              </a:spcAft>
              <a:buClrTx/>
              <a:buSzTx/>
              <a:buFontTx/>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商品数据统计</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6" name="圆角矩形 15"/>
          <p:cNvSpPr/>
          <p:nvPr>
            <p:custDataLst>
              <p:tags r:id="rId72"/>
            </p:custDataLst>
          </p:nvPr>
        </p:nvSpPr>
        <p:spPr>
          <a:xfrm>
            <a:off x="8035290" y="2266950"/>
            <a:ext cx="9537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产品增量</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数据</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7" name="圆角矩形 16"/>
          <p:cNvSpPr/>
          <p:nvPr>
            <p:custDataLst>
              <p:tags r:id="rId73"/>
            </p:custDataLst>
          </p:nvPr>
        </p:nvSpPr>
        <p:spPr>
          <a:xfrm>
            <a:off x="875030" y="2669540"/>
            <a:ext cx="100800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批量</a:t>
            </a:r>
            <a:r>
              <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rPr>
              <a:t>上传</a:t>
            </a:r>
            <a:endParaRPr kumimoji="1" lang="zh-CN" altLang="en-US" sz="1000" b="1" i="0" u="none" strike="noStrike" kern="1600" cap="none" spc="80" normalizeH="0" baseline="0" noProof="0" dirty="0">
              <a:ln>
                <a:noFill/>
              </a:ln>
              <a:solidFill>
                <a:schemeClr val="bg2"/>
              </a:solidFill>
              <a:effectLst/>
              <a:uLnTx/>
              <a:uFillTx/>
              <a:latin typeface="微软雅黑" panose="020B0503020204020204" charset="-122"/>
              <a:ea typeface="微软雅黑" panose="020B0503020204020204" charset="-122"/>
              <a:cs typeface="+mn-cs"/>
            </a:endParaRPr>
          </a:p>
        </p:txBody>
      </p:sp>
      <p:sp>
        <p:nvSpPr>
          <p:cNvPr id="18" name="圆角矩形 17"/>
          <p:cNvSpPr/>
          <p:nvPr>
            <p:custDataLst>
              <p:tags r:id="rId74"/>
            </p:custDataLst>
          </p:nvPr>
        </p:nvSpPr>
        <p:spPr>
          <a:xfrm>
            <a:off x="1990980" y="266954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产品信息</a:t>
            </a: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审核</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9" name="圆角矩形 18"/>
          <p:cNvSpPr/>
          <p:nvPr>
            <p:custDataLst>
              <p:tags r:id="rId75"/>
            </p:custDataLst>
          </p:nvPr>
        </p:nvSpPr>
        <p:spPr>
          <a:xfrm>
            <a:off x="3106675" y="2669540"/>
            <a:ext cx="1007745"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kern="1600" spc="80" noProof="0" dirty="0">
                <a:ln>
                  <a:noFill/>
                </a:ln>
                <a:solidFill>
                  <a:schemeClr val="bg2"/>
                </a:solidFill>
                <a:effectLst/>
                <a:uLnTx/>
                <a:uFillTx/>
                <a:latin typeface="微软雅黑" panose="020B0503020204020204" charset="-122"/>
                <a:ea typeface="微软雅黑" panose="020B0503020204020204" charset="-122"/>
                <a:sym typeface="+mn-ea"/>
              </a:rPr>
              <a:t>访问记录</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1" name="圆角矩形 20"/>
          <p:cNvSpPr/>
          <p:nvPr>
            <p:custDataLst>
              <p:tags r:id="rId76"/>
            </p:custDataLst>
          </p:nvPr>
        </p:nvSpPr>
        <p:spPr>
          <a:xfrm>
            <a:off x="9152890" y="2652395"/>
            <a:ext cx="9537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产品查询</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日志</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2" name="圆角矩形 21"/>
          <p:cNvSpPr/>
          <p:nvPr>
            <p:custDataLst>
              <p:tags r:id="rId77"/>
            </p:custDataLst>
          </p:nvPr>
        </p:nvSpPr>
        <p:spPr>
          <a:xfrm>
            <a:off x="8035290" y="2654935"/>
            <a:ext cx="953770" cy="306070"/>
          </a:xfrm>
          <a:prstGeom prst="roundRect">
            <a:avLst>
              <a:gd name="adj" fmla="val 10401"/>
            </a:avLst>
          </a:prstGeom>
          <a:solidFill>
            <a:srgbClr val="4874CB"/>
          </a:solidFill>
          <a:ln w="6350">
            <a:solidFill>
              <a:srgbClr val="4874CB"/>
            </a:solid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产品上报</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日志</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 name="圆角矩形 1"/>
          <p:cNvSpPr/>
          <p:nvPr>
            <p:custDataLst>
              <p:tags r:id="rId78"/>
            </p:custDataLst>
          </p:nvPr>
        </p:nvSpPr>
        <p:spPr>
          <a:xfrm>
            <a:off x="4375150" y="1576070"/>
            <a:ext cx="2178050" cy="1466850"/>
          </a:xfrm>
          <a:prstGeom prst="roundRect">
            <a:avLst>
              <a:gd name="adj" fmla="val 0"/>
            </a:avLst>
          </a:prstGeom>
          <a:noFill/>
          <a:ln w="12700">
            <a:solidFill>
              <a:srgbClr val="91ACE0">
                <a:alpha val="75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企业后台</a:t>
            </a:r>
            <a:r>
              <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管理</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5" name="圆角矩形 14"/>
          <p:cNvSpPr/>
          <p:nvPr>
            <p:custDataLst>
              <p:tags r:id="rId79"/>
            </p:custDataLst>
          </p:nvPr>
        </p:nvSpPr>
        <p:spPr>
          <a:xfrm>
            <a:off x="5541010" y="2244090"/>
            <a:ext cx="900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b="1" kern="1600" spc="80" noProof="0" dirty="0">
                <a:ln>
                  <a:noFill/>
                </a:ln>
                <a:solidFill>
                  <a:schemeClr val="bg1"/>
                </a:solidFill>
                <a:effectLst/>
                <a:uLnTx/>
                <a:uFillTx/>
                <a:latin typeface="微软雅黑" panose="020B0503020204020204" charset="-122"/>
                <a:ea typeface="微软雅黑" panose="020B0503020204020204" charset="-122"/>
                <a:sym typeface="+mn-ea"/>
              </a:rPr>
              <a:t>GS1</a:t>
            </a:r>
            <a:r>
              <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rPr>
              <a:t>全球</a:t>
            </a:r>
            <a:endParaRPr kumimoji="1" lang="zh-CN" altLang="en-US" sz="1000" b="1" kern="1600" spc="8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3" name="圆角矩形 22"/>
          <p:cNvSpPr/>
          <p:nvPr>
            <p:custDataLst>
              <p:tags r:id="rId80"/>
            </p:custDataLst>
          </p:nvPr>
        </p:nvSpPr>
        <p:spPr>
          <a:xfrm>
            <a:off x="5544185" y="1852295"/>
            <a:ext cx="900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用户</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设置</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4" name="圆角矩形 23"/>
          <p:cNvSpPr/>
          <p:nvPr>
            <p:custDataLst>
              <p:tags r:id="rId81"/>
            </p:custDataLst>
          </p:nvPr>
        </p:nvSpPr>
        <p:spPr>
          <a:xfrm>
            <a:off x="5544185" y="2646680"/>
            <a:ext cx="900000" cy="306070"/>
          </a:xfrm>
          <a:prstGeom prst="roundRect">
            <a:avLst>
              <a:gd name="adj" fmla="val 10401"/>
            </a:avLst>
          </a:prstGeom>
          <a:solidFill>
            <a:schemeClr val="accent1"/>
          </a:solidFill>
          <a:ln w="6350">
            <a:noFill/>
          </a:ln>
        </p:spPr>
        <p:txBody>
          <a:bodyPr wrap="square" anchor="ctr">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物资编目</a:t>
            </a:r>
            <a:r>
              <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rPr>
              <a:t>…</a:t>
            </a:r>
            <a:endParaRPr kumimoji="1" lang="zh-CN" altLang="en-US" sz="1000" b="1" i="0" u="none" strike="noStrike" kern="1600" cap="none" spc="8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Tree>
    <p:custDataLst>
      <p:tags r:id="rId8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编码中心应用技术架构现状</a:t>
            </a:r>
            <a:r>
              <a:rPr lang="en-US" altLang="zh-CN" sz="3600" b="1">
                <a:solidFill>
                  <a:schemeClr val="accent1">
                    <a:lumMod val="50000"/>
                  </a:schemeClr>
                </a:solidFill>
                <a:latin typeface="微软雅黑" charset="0"/>
                <a:ea typeface="微软雅黑" charset="0"/>
              </a:rPr>
              <a:t>(1/2)</a:t>
            </a:r>
            <a:endParaRPr lang="en-US" altLang="zh-CN" sz="3600" b="1">
              <a:solidFill>
                <a:schemeClr val="accent1">
                  <a:lumMod val="50000"/>
                </a:schemeClr>
              </a:solidFill>
              <a:latin typeface="微软雅黑" charset="0"/>
              <a:ea typeface="微软雅黑" charset="0"/>
            </a:endParaRPr>
          </a:p>
        </p:txBody>
      </p:sp>
      <p:sp>
        <p:nvSpPr>
          <p:cNvPr id="48" name="圆角矩形 53"/>
          <p:cNvSpPr/>
          <p:nvPr>
            <p:custDataLst>
              <p:tags r:id="rId2"/>
            </p:custDataLst>
          </p:nvPr>
        </p:nvSpPr>
        <p:spPr>
          <a:xfrm>
            <a:off x="2729865" y="1689100"/>
            <a:ext cx="2296160" cy="499745"/>
          </a:xfrm>
          <a:prstGeom prst="roundRect">
            <a:avLst>
              <a:gd name="adj" fmla="val 5009"/>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9" name="圆角矩形 2"/>
          <p:cNvSpPr/>
          <p:nvPr>
            <p:custDataLst>
              <p:tags r:id="rId3"/>
            </p:custDataLst>
          </p:nvPr>
        </p:nvSpPr>
        <p:spPr>
          <a:xfrm>
            <a:off x="2806246" y="1823776"/>
            <a:ext cx="5638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APP</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接口</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51" name="圆角矩形 35"/>
          <p:cNvSpPr/>
          <p:nvPr>
            <p:custDataLst>
              <p:tags r:id="rId4"/>
            </p:custDataLst>
          </p:nvPr>
        </p:nvSpPr>
        <p:spPr>
          <a:xfrm>
            <a:off x="2730500" y="4927600"/>
            <a:ext cx="229616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5" name="圆角矩形 46"/>
          <p:cNvSpPr/>
          <p:nvPr>
            <p:custDataLst>
              <p:tags r:id="rId5"/>
            </p:custDataLst>
          </p:nvPr>
        </p:nvSpPr>
        <p:spPr>
          <a:xfrm>
            <a:off x="2728013" y="6442032"/>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56" name="组合 55"/>
          <p:cNvGrpSpPr/>
          <p:nvPr/>
        </p:nvGrpSpPr>
        <p:grpSpPr>
          <a:xfrm>
            <a:off x="2571525" y="2277918"/>
            <a:ext cx="2611698" cy="1998980"/>
            <a:chOff x="764" y="2643"/>
            <a:chExt cx="4514" cy="3330"/>
          </a:xfrm>
        </p:grpSpPr>
        <p:sp>
          <p:nvSpPr>
            <p:cNvPr id="57" name="圆角矩形 148"/>
            <p:cNvSpPr/>
            <p:nvPr>
              <p:custDataLst>
                <p:tags r:id="rId6"/>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8" name="圆角矩形 48"/>
            <p:cNvSpPr/>
            <p:nvPr>
              <p:custDataLst>
                <p:tags r:id="rId7"/>
              </p:custDataLst>
            </p:nvPr>
          </p:nvSpPr>
          <p:spPr>
            <a:xfrm>
              <a:off x="764" y="306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Android</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IOS</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Vue</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Spring Boot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C/S </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Java</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
        <p:nvSpPr>
          <p:cNvPr id="59" name="圆角矩形 181"/>
          <p:cNvSpPr/>
          <p:nvPr>
            <p:custDataLst>
              <p:tags r:id="rId8"/>
            </p:custDataLst>
          </p:nvPr>
        </p:nvSpPr>
        <p:spPr>
          <a:xfrm>
            <a:off x="2729230" y="434975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61" name="直接连接符 60"/>
          <p:cNvCxnSpPr/>
          <p:nvPr>
            <p:custDataLst>
              <p:tags r:id="rId9"/>
            </p:custDataLst>
          </p:nvPr>
        </p:nvCxnSpPr>
        <p:spPr>
          <a:xfrm>
            <a:off x="3001191" y="319220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p:cNvCxnSpPr/>
          <p:nvPr>
            <p:custDataLst>
              <p:tags r:id="rId10"/>
            </p:custDataLst>
          </p:nvPr>
        </p:nvCxnSpPr>
        <p:spPr>
          <a:xfrm>
            <a:off x="3001191" y="372496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64" name="圆角矩形 31"/>
          <p:cNvSpPr/>
          <p:nvPr>
            <p:custDataLst>
              <p:tags r:id="rId11"/>
            </p:custDataLst>
          </p:nvPr>
        </p:nvSpPr>
        <p:spPr>
          <a:xfrm>
            <a:off x="3472329" y="182234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APP</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管理</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65" name="圆角矩形 32"/>
          <p:cNvSpPr/>
          <p:nvPr>
            <p:custDataLst>
              <p:tags r:id="rId12"/>
            </p:custDataLst>
          </p:nvPr>
        </p:nvSpPr>
        <p:spPr>
          <a:xfrm>
            <a:off x="4143577" y="182234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800" b="1" dirty="0">
                <a:solidFill>
                  <a:prstClr val="black"/>
                </a:solidFill>
                <a:latin typeface="微软雅黑" panose="020B0503020204020204" charset="-122"/>
                <a:ea typeface="微软雅黑" panose="020B0503020204020204" charset="-122"/>
              </a:rPr>
              <a:t>APP</a:t>
            </a:r>
            <a:endParaRPr lang="en-US" altLang="zh-CN" sz="8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CMS</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6" name="圆角矩形 33"/>
          <p:cNvSpPr/>
          <p:nvPr>
            <p:custDataLst>
              <p:tags r:id="rId13"/>
            </p:custDataLst>
          </p:nvPr>
        </p:nvSpPr>
        <p:spPr>
          <a:xfrm>
            <a:off x="4781389" y="1822366"/>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7" name="圆角矩形 53"/>
          <p:cNvSpPr/>
          <p:nvPr>
            <p:custDataLst>
              <p:tags r:id="rId14"/>
            </p:custDataLst>
          </p:nvPr>
        </p:nvSpPr>
        <p:spPr>
          <a:xfrm>
            <a:off x="5147945" y="1689100"/>
            <a:ext cx="2181225" cy="499745"/>
          </a:xfrm>
          <a:prstGeom prst="roundRect">
            <a:avLst>
              <a:gd name="adj" fmla="val 3076"/>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0" name="圆角矩形 35"/>
          <p:cNvSpPr/>
          <p:nvPr>
            <p:custDataLst>
              <p:tags r:id="rId15"/>
            </p:custDataLst>
          </p:nvPr>
        </p:nvSpPr>
        <p:spPr>
          <a:xfrm>
            <a:off x="5148580" y="4927600"/>
            <a:ext cx="2181225"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2" name="圆角矩形 46"/>
          <p:cNvSpPr/>
          <p:nvPr>
            <p:custDataLst>
              <p:tags r:id="rId16"/>
            </p:custDataLst>
          </p:nvPr>
        </p:nvSpPr>
        <p:spPr>
          <a:xfrm>
            <a:off x="5146103" y="6442032"/>
            <a:ext cx="2182318"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73" name="组合 72"/>
          <p:cNvGrpSpPr/>
          <p:nvPr/>
        </p:nvGrpSpPr>
        <p:grpSpPr>
          <a:xfrm>
            <a:off x="4989036" y="2277918"/>
            <a:ext cx="2481113" cy="1998980"/>
            <a:chOff x="763" y="2643"/>
            <a:chExt cx="4514" cy="3330"/>
          </a:xfrm>
        </p:grpSpPr>
        <p:sp>
          <p:nvSpPr>
            <p:cNvPr id="74" name="圆角矩形 148"/>
            <p:cNvSpPr/>
            <p:nvPr>
              <p:custDataLst>
                <p:tags r:id="rId17"/>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5" name="圆角矩形 48"/>
            <p:cNvSpPr/>
            <p:nvPr>
              <p:custDataLst>
                <p:tags r:id="rId18"/>
              </p:custDataLst>
            </p:nvPr>
          </p:nvSpPr>
          <p:spPr>
            <a:xfrm>
              <a:off x="763" y="306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lang="en-US" altLang="zh-CN" sz="1000" b="1" dirty="0">
                  <a:solidFill>
                    <a:srgbClr val="000000"/>
                  </a:solidFill>
                  <a:latin typeface="微软雅黑" panose="020B0503020204020204" charset="-122"/>
                  <a:ea typeface="微软雅黑" panose="020B0503020204020204" charset="-122"/>
                  <a:sym typeface="+mn-ea"/>
                </a:rPr>
                <a:t>MVC</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a:solidFill>
                    <a:srgbClr val="000000"/>
                  </a:solidFill>
                  <a:latin typeface="微软雅黑" panose="020B0503020204020204" charset="-122"/>
                  <a:ea typeface="微软雅黑" panose="020B0503020204020204" charset="-122"/>
                  <a:sym typeface="+mn-ea"/>
                </a:rPr>
                <a:t>WPF</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err="1">
                  <a:solidFill>
                    <a:srgbClr val="000000"/>
                  </a:solidFill>
                  <a:latin typeface="微软雅黑" panose="020B0503020204020204" charset="-122"/>
                  <a:ea typeface="微软雅黑" panose="020B0503020204020204" charset="-122"/>
                  <a:sym typeface="+mn-ea"/>
                </a:rPr>
                <a:t>WinForm</a:t>
              </a:r>
              <a:r>
                <a:rPr lang="zh-CN" altLang="en-US" sz="1000" b="1" dirty="0" err="1">
                  <a:solidFill>
                    <a:srgbClr val="000000"/>
                  </a:solidFill>
                  <a:latin typeface="微软雅黑" panose="020B0503020204020204" charset="-122"/>
                  <a:ea typeface="微软雅黑" panose="020B0503020204020204" charset="-122"/>
                  <a:sym typeface="+mn-ea"/>
                </a:rPr>
                <a:t>、微信小程序</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MVC</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WPF</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a:t>
              </a:r>
              <a:r>
                <a:rPr kumimoji="0" lang="en-US" altLang="zh-CN" sz="10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WinForm</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C/S</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B/S 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
        <p:nvSpPr>
          <p:cNvPr id="76" name="圆角矩形 181"/>
          <p:cNvSpPr/>
          <p:nvPr>
            <p:custDataLst>
              <p:tags r:id="rId19"/>
            </p:custDataLst>
          </p:nvPr>
        </p:nvSpPr>
        <p:spPr>
          <a:xfrm>
            <a:off x="5147310" y="4349750"/>
            <a:ext cx="2181225"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7" name="圆柱形 6"/>
          <p:cNvSpPr/>
          <p:nvPr>
            <p:custDataLst>
              <p:tags r:id="rId20"/>
            </p:custDataLst>
          </p:nvPr>
        </p:nvSpPr>
        <p:spPr>
          <a:xfrm>
            <a:off x="5483860" y="4470400"/>
            <a:ext cx="6261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cxnSp>
        <p:nvCxnSpPr>
          <p:cNvPr id="78" name="直接连接符 77"/>
          <p:cNvCxnSpPr/>
          <p:nvPr>
            <p:custDataLst>
              <p:tags r:id="rId21"/>
            </p:custDataLst>
          </p:nvPr>
        </p:nvCxnSpPr>
        <p:spPr>
          <a:xfrm>
            <a:off x="5307290" y="319220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80" name="直接连接符 79"/>
          <p:cNvCxnSpPr/>
          <p:nvPr>
            <p:custDataLst>
              <p:tags r:id="rId22"/>
            </p:custDataLst>
          </p:nvPr>
        </p:nvCxnSpPr>
        <p:spPr>
          <a:xfrm>
            <a:off x="5307290" y="372496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81" name="圆柱形 26"/>
          <p:cNvSpPr/>
          <p:nvPr>
            <p:custDataLst>
              <p:tags r:id="rId23"/>
            </p:custDataLst>
          </p:nvPr>
        </p:nvSpPr>
        <p:spPr>
          <a:xfrm>
            <a:off x="6400165" y="4470400"/>
            <a:ext cx="62611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MySQL</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84" name="圆角矩形 33"/>
          <p:cNvSpPr/>
          <p:nvPr>
            <p:custDataLst>
              <p:tags r:id="rId24"/>
            </p:custDataLst>
          </p:nvPr>
        </p:nvSpPr>
        <p:spPr>
          <a:xfrm>
            <a:off x="7026275" y="1828294"/>
            <a:ext cx="1955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5" name="圆角矩形 53"/>
          <p:cNvSpPr/>
          <p:nvPr>
            <p:custDataLst>
              <p:tags r:id="rId25"/>
            </p:custDataLst>
          </p:nvPr>
        </p:nvSpPr>
        <p:spPr>
          <a:xfrm>
            <a:off x="7465695" y="1692910"/>
            <a:ext cx="2296160" cy="499745"/>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6" name="圆角矩形 2"/>
          <p:cNvSpPr/>
          <p:nvPr>
            <p:custDataLst>
              <p:tags r:id="rId26"/>
            </p:custDataLst>
          </p:nvPr>
        </p:nvSpPr>
        <p:spPr>
          <a:xfrm>
            <a:off x="7541944" y="1827607"/>
            <a:ext cx="5638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追溯</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管理</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8" name="圆角矩形 35"/>
          <p:cNvSpPr/>
          <p:nvPr>
            <p:custDataLst>
              <p:tags r:id="rId27"/>
            </p:custDataLst>
          </p:nvPr>
        </p:nvSpPr>
        <p:spPr>
          <a:xfrm>
            <a:off x="7466330" y="4927600"/>
            <a:ext cx="229616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92" name="圆角矩形 46"/>
          <p:cNvSpPr/>
          <p:nvPr>
            <p:custDataLst>
              <p:tags r:id="rId28"/>
            </p:custDataLst>
          </p:nvPr>
        </p:nvSpPr>
        <p:spPr>
          <a:xfrm>
            <a:off x="7463711" y="6445863"/>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93" name="组合 92"/>
          <p:cNvGrpSpPr/>
          <p:nvPr/>
        </p:nvGrpSpPr>
        <p:grpSpPr>
          <a:xfrm>
            <a:off x="7380702" y="2281749"/>
            <a:ext cx="2611698" cy="1998980"/>
            <a:chOff x="891" y="2643"/>
            <a:chExt cx="4514" cy="3330"/>
          </a:xfrm>
        </p:grpSpPr>
        <p:sp>
          <p:nvSpPr>
            <p:cNvPr id="94" name="圆角矩形 148"/>
            <p:cNvSpPr/>
            <p:nvPr>
              <p:custDataLst>
                <p:tags r:id="rId29"/>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95" name="圆角矩形 48"/>
            <p:cNvSpPr/>
            <p:nvPr>
              <p:custDataLst>
                <p:tags r:id="rId30"/>
              </p:custDataLst>
            </p:nvPr>
          </p:nvSpPr>
          <p:spPr>
            <a:xfrm>
              <a:off x="891" y="304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Layui</a:t>
              </a:r>
              <a:r>
                <a:rPr lang="zh-CN" altLang="en-US" sz="1000" b="1" noProof="0" dirty="0">
                  <a:ln>
                    <a:noFill/>
                  </a:ln>
                  <a:solidFill>
                    <a:srgbClr val="000000"/>
                  </a:solidFill>
                  <a:effectLst/>
                  <a:uLnTx/>
                  <a:uFillTx/>
                  <a:latin typeface="微软雅黑" panose="020B0503020204020204" charset="-122"/>
                  <a:ea typeface="宋体" pitchFamily="2"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VUE、</a:t>
              </a: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Jsp</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Android</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IOS</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rPr>
                <a:t>SpringCloud</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Spring</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MVC（旧）</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架构</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B/S Java</a:t>
              </a:r>
              <a:endPar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96" name="圆角矩形 181"/>
          <p:cNvSpPr/>
          <p:nvPr>
            <p:custDataLst>
              <p:tags r:id="rId31"/>
            </p:custDataLst>
          </p:nvPr>
        </p:nvSpPr>
        <p:spPr>
          <a:xfrm>
            <a:off x="7464425" y="435356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97" name="圆柱形 6"/>
          <p:cNvSpPr/>
          <p:nvPr>
            <p:custDataLst>
              <p:tags r:id="rId32"/>
            </p:custDataLst>
          </p:nvPr>
        </p:nvSpPr>
        <p:spPr>
          <a:xfrm>
            <a:off x="7491095" y="4479290"/>
            <a:ext cx="54419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Oracle </a:t>
            </a:r>
            <a:endParaRPr lang="en-US" altLang="zh-CN" sz="800" b="1" dirty="0">
              <a:solidFill>
                <a:schemeClr val="tx1">
                  <a:lumMod val="50000"/>
                </a:schemeClr>
              </a:solidFill>
              <a:latin typeface="微软雅黑" panose="020B0503020204020204" charset="-122"/>
              <a:ea typeface="微软雅黑" panose="020B0503020204020204" charset="-122"/>
            </a:endParaRPr>
          </a:p>
        </p:txBody>
      </p:sp>
      <p:cxnSp>
        <p:nvCxnSpPr>
          <p:cNvPr id="98" name="直接连接符 97"/>
          <p:cNvCxnSpPr/>
          <p:nvPr>
            <p:custDataLst>
              <p:tags r:id="rId33"/>
            </p:custDataLst>
          </p:nvPr>
        </p:nvCxnSpPr>
        <p:spPr>
          <a:xfrm>
            <a:off x="7724266" y="3197260"/>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99" name="直接连接符 98"/>
          <p:cNvCxnSpPr/>
          <p:nvPr>
            <p:custDataLst>
              <p:tags r:id="rId34"/>
            </p:custDataLst>
          </p:nvPr>
        </p:nvCxnSpPr>
        <p:spPr>
          <a:xfrm>
            <a:off x="7724266" y="3730025"/>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01" name="圆角矩形 31"/>
          <p:cNvSpPr/>
          <p:nvPr>
            <p:custDataLst>
              <p:tags r:id="rId35"/>
            </p:custDataLst>
          </p:nvPr>
        </p:nvSpPr>
        <p:spPr>
          <a:xfrm>
            <a:off x="8208027" y="1826171"/>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易码</a:t>
            </a:r>
            <a:endParaRPr lang="en-US" altLang="zh-CN" sz="8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追溯</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02" name="圆角矩形 32"/>
          <p:cNvSpPr/>
          <p:nvPr>
            <p:custDataLst>
              <p:tags r:id="rId36"/>
            </p:custDataLst>
          </p:nvPr>
        </p:nvSpPr>
        <p:spPr>
          <a:xfrm>
            <a:off x="8879275" y="1826171"/>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追溯</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项目</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3" name="圆角矩形 33"/>
          <p:cNvSpPr/>
          <p:nvPr>
            <p:custDataLst>
              <p:tags r:id="rId37"/>
            </p:custDataLst>
          </p:nvPr>
        </p:nvSpPr>
        <p:spPr>
          <a:xfrm>
            <a:off x="9517087" y="1826197"/>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4" name="圆角矩形 53"/>
          <p:cNvSpPr/>
          <p:nvPr>
            <p:custDataLst>
              <p:tags r:id="rId38"/>
            </p:custDataLst>
          </p:nvPr>
        </p:nvSpPr>
        <p:spPr>
          <a:xfrm>
            <a:off x="9901555" y="1692910"/>
            <a:ext cx="1970405" cy="499745"/>
          </a:xfrm>
          <a:prstGeom prst="roundRect">
            <a:avLst>
              <a:gd name="adj" fmla="val 5654"/>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05" name="圆角矩形 2"/>
          <p:cNvSpPr/>
          <p:nvPr>
            <p:custDataLst>
              <p:tags r:id="rId39"/>
            </p:custDataLst>
          </p:nvPr>
        </p:nvSpPr>
        <p:spPr>
          <a:xfrm>
            <a:off x="10011019" y="1823597"/>
            <a:ext cx="627181"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链接</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解析</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7" name="圆角矩形 46"/>
          <p:cNvSpPr/>
          <p:nvPr>
            <p:custDataLst>
              <p:tags r:id="rId40"/>
            </p:custDataLst>
          </p:nvPr>
        </p:nvSpPr>
        <p:spPr>
          <a:xfrm>
            <a:off x="9899015" y="6445885"/>
            <a:ext cx="1973580"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08" name="组合 107"/>
          <p:cNvGrpSpPr/>
          <p:nvPr/>
        </p:nvGrpSpPr>
        <p:grpSpPr>
          <a:xfrm>
            <a:off x="9904542" y="2281749"/>
            <a:ext cx="1968088" cy="1998980"/>
            <a:chOff x="1070" y="2643"/>
            <a:chExt cx="4252" cy="3330"/>
          </a:xfrm>
        </p:grpSpPr>
        <p:sp>
          <p:nvSpPr>
            <p:cNvPr id="110" name="圆角矩形 148"/>
            <p:cNvSpPr/>
            <p:nvPr>
              <p:custDataLst>
                <p:tags r:id="rId41"/>
              </p:custDataLst>
            </p:nvPr>
          </p:nvSpPr>
          <p:spPr>
            <a:xfrm>
              <a:off x="1070" y="2643"/>
              <a:ext cx="4252"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1" name="圆角矩形 48"/>
            <p:cNvSpPr/>
            <p:nvPr>
              <p:custDataLst>
                <p:tags r:id="rId42"/>
              </p:custDataLst>
            </p:nvPr>
          </p:nvSpPr>
          <p:spPr>
            <a:xfrm>
              <a:off x="1135" y="3049"/>
              <a:ext cx="4095"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Layui</a:t>
              </a:r>
              <a:r>
                <a:rPr lang="zh-CN" altLang="en-US" sz="1000" b="1" noProof="0" dirty="0">
                  <a:ln>
                    <a:noFill/>
                  </a:ln>
                  <a:solidFill>
                    <a:srgbClr val="000000"/>
                  </a:solidFill>
                  <a:effectLst/>
                  <a:uLnTx/>
                  <a:uFillTx/>
                  <a:latin typeface="微软雅黑" panose="020B0503020204020204" charset="-122"/>
                  <a:ea typeface="宋体" pitchFamily="2"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VUE</a:t>
              </a:r>
              <a:endPar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nodejs</a:t>
              </a:r>
              <a:r>
                <a:rPr lang="zh-CN" altLang="en-US" sz="1000" b="1" noProof="0" dirty="0">
                  <a:ln>
                    <a:noFill/>
                  </a:ln>
                  <a:solidFill>
                    <a:srgbClr val="000000"/>
                  </a:solidFill>
                  <a:effectLst/>
                  <a:uLnTx/>
                  <a:uFillTx/>
                  <a:latin typeface="微软雅黑" panose="020B0503020204020204" charset="-122"/>
                  <a:ea typeface="宋体" pitchFamily="2" charset="-122"/>
                  <a:sym typeface="+mn-ea"/>
                </a:rPr>
                <a:t>、</a:t>
              </a: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SpringCloud</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JS</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rPr>
                <a:t>Java</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宋体" pitchFamily="2" charset="-122"/>
              </a:endParaRPr>
            </a:p>
          </p:txBody>
        </p:sp>
      </p:grpSp>
      <p:sp>
        <p:nvSpPr>
          <p:cNvPr id="112" name="圆角矩形 181"/>
          <p:cNvSpPr/>
          <p:nvPr>
            <p:custDataLst>
              <p:tags r:id="rId43"/>
            </p:custDataLst>
          </p:nvPr>
        </p:nvSpPr>
        <p:spPr>
          <a:xfrm>
            <a:off x="9900285" y="4353560"/>
            <a:ext cx="1972945"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114" name="直接连接符 113"/>
          <p:cNvCxnSpPr/>
          <p:nvPr>
            <p:custDataLst>
              <p:tags r:id="rId44"/>
            </p:custDataLst>
          </p:nvPr>
        </p:nvCxnSpPr>
        <p:spPr>
          <a:xfrm>
            <a:off x="10172448" y="3196032"/>
            <a:ext cx="1368330"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custDataLst>
              <p:tags r:id="rId45"/>
            </p:custDataLst>
          </p:nvPr>
        </p:nvCxnSpPr>
        <p:spPr>
          <a:xfrm>
            <a:off x="10172448" y="3728797"/>
            <a:ext cx="1368330"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17" name="圆角矩形 31"/>
          <p:cNvSpPr/>
          <p:nvPr>
            <p:custDataLst>
              <p:tags r:id="rId46"/>
            </p:custDataLst>
          </p:nvPr>
        </p:nvSpPr>
        <p:spPr>
          <a:xfrm>
            <a:off x="10777634" y="1820891"/>
            <a:ext cx="626616"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链接</a:t>
            </a:r>
            <a:endParaRPr kumimoji="0" lang="en-US" alt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生成</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18" name="圆角矩形 33"/>
          <p:cNvSpPr/>
          <p:nvPr>
            <p:custDataLst>
              <p:tags r:id="rId47"/>
            </p:custDataLst>
          </p:nvPr>
        </p:nvSpPr>
        <p:spPr>
          <a:xfrm>
            <a:off x="11540465" y="1821241"/>
            <a:ext cx="218101"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6" name="圆角矩形 35"/>
          <p:cNvSpPr/>
          <p:nvPr>
            <p:custDataLst>
              <p:tags r:id="rId48"/>
            </p:custDataLst>
          </p:nvPr>
        </p:nvSpPr>
        <p:spPr>
          <a:xfrm>
            <a:off x="9902190" y="4927600"/>
            <a:ext cx="1970405"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3" name="文本框 122"/>
          <p:cNvSpPr txBox="1"/>
          <p:nvPr>
            <p:custDataLst>
              <p:tags r:id="rId49"/>
            </p:custDataLst>
          </p:nvPr>
        </p:nvSpPr>
        <p:spPr>
          <a:xfrm>
            <a:off x="5372100" y="1256030"/>
            <a:ext cx="1800225"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条码商桥</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4" name="文本框 123"/>
          <p:cNvSpPr txBox="1"/>
          <p:nvPr>
            <p:custDataLst>
              <p:tags r:id="rId50"/>
            </p:custDataLst>
          </p:nvPr>
        </p:nvSpPr>
        <p:spPr>
          <a:xfrm>
            <a:off x="3091180" y="1256030"/>
            <a:ext cx="1691640"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中国编码APP</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服务</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5" name="文本框 124"/>
          <p:cNvSpPr txBox="1"/>
          <p:nvPr>
            <p:custDataLst>
              <p:tags r:id="rId51"/>
            </p:custDataLst>
          </p:nvPr>
        </p:nvSpPr>
        <p:spPr>
          <a:xfrm>
            <a:off x="9963150" y="1256030"/>
            <a:ext cx="1838325" cy="360045"/>
          </a:xfrm>
          <a:prstGeom prst="rect">
            <a:avLst/>
          </a:prstGeom>
          <a:solidFill>
            <a:schemeClr val="accent1"/>
          </a:solidFill>
          <a:ln>
            <a:noFill/>
          </a:ln>
        </p:spPr>
        <p:txBody>
          <a:bodyPr wrap="square" rtlCol="0" anchor="ctr" anchorCtr="0">
            <a:noAutofit/>
          </a:bodyPr>
          <a:p>
            <a:pPr algn="ct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digital link解析平台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6" name="文本框 125"/>
          <p:cNvSpPr txBox="1"/>
          <p:nvPr>
            <p:custDataLst>
              <p:tags r:id="rId52"/>
            </p:custDataLst>
          </p:nvPr>
        </p:nvSpPr>
        <p:spPr>
          <a:xfrm>
            <a:off x="7718425" y="1256030"/>
            <a:ext cx="1894840"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中国食品安全追溯平台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8" name="直接连接符 127"/>
          <p:cNvCxnSpPr/>
          <p:nvPr>
            <p:custDataLst>
              <p:tags r:id="rId53"/>
            </p:custDataLst>
          </p:nvPr>
        </p:nvCxnSpPr>
        <p:spPr>
          <a:xfrm>
            <a:off x="5099403" y="1382451"/>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29" name="直接连接符 128"/>
          <p:cNvCxnSpPr/>
          <p:nvPr>
            <p:custDataLst>
              <p:tags r:id="rId54"/>
            </p:custDataLst>
          </p:nvPr>
        </p:nvCxnSpPr>
        <p:spPr>
          <a:xfrm>
            <a:off x="7394114" y="1406602"/>
            <a:ext cx="0" cy="536384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30" name="直接连接符 129"/>
          <p:cNvCxnSpPr/>
          <p:nvPr>
            <p:custDataLst>
              <p:tags r:id="rId55"/>
            </p:custDataLst>
          </p:nvPr>
        </p:nvCxnSpPr>
        <p:spPr>
          <a:xfrm>
            <a:off x="9835101" y="1358342"/>
            <a:ext cx="0" cy="537527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5" name="圆柱形 6"/>
          <p:cNvSpPr/>
          <p:nvPr>
            <p:custDataLst>
              <p:tags r:id="rId56"/>
            </p:custDataLst>
          </p:nvPr>
        </p:nvSpPr>
        <p:spPr>
          <a:xfrm>
            <a:off x="3108960" y="4475480"/>
            <a:ext cx="6388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dirty="0">
                <a:solidFill>
                  <a:srgbClr val="002C6C"/>
                </a:solidFill>
                <a:latin typeface="微软雅黑" panose="020B0503020204020204" charset="-122"/>
                <a:ea typeface="微软雅黑" panose="020B0503020204020204" charset="-122"/>
                <a:cs typeface="微软雅黑" panose="020B0503020204020204" charset="-122"/>
                <a:sym typeface="+mn-ea"/>
              </a:rPr>
              <a:t>MySQL</a:t>
            </a: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6" name="圆柱形 26"/>
          <p:cNvSpPr/>
          <p:nvPr>
            <p:custDataLst>
              <p:tags r:id="rId57"/>
            </p:custDataLst>
          </p:nvPr>
        </p:nvSpPr>
        <p:spPr>
          <a:xfrm>
            <a:off x="4143375" y="4472940"/>
            <a:ext cx="63881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7" name="圆柱形 26"/>
          <p:cNvSpPr/>
          <p:nvPr>
            <p:custDataLst>
              <p:tags r:id="rId58"/>
            </p:custDataLst>
          </p:nvPr>
        </p:nvSpPr>
        <p:spPr>
          <a:xfrm>
            <a:off x="8068310" y="4479290"/>
            <a:ext cx="56896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MySQL</a:t>
            </a:r>
            <a:endParaRPr lang="en-US" altLang="zh-CN" sz="800" b="1" dirty="0">
              <a:solidFill>
                <a:schemeClr val="tx1">
                  <a:lumMod val="50000"/>
                </a:schemeClr>
              </a:solidFill>
              <a:latin typeface="微软雅黑" panose="020B0503020204020204" charset="-122"/>
              <a:ea typeface="微软雅黑" panose="020B0503020204020204" charset="-122"/>
            </a:endParaRPr>
          </a:p>
        </p:txBody>
      </p:sp>
      <p:sp>
        <p:nvSpPr>
          <p:cNvPr id="15" name="圆柱形 26"/>
          <p:cNvSpPr/>
          <p:nvPr>
            <p:custDataLst>
              <p:tags r:id="rId59"/>
            </p:custDataLst>
          </p:nvPr>
        </p:nvSpPr>
        <p:spPr>
          <a:xfrm>
            <a:off x="8670290" y="4479290"/>
            <a:ext cx="55880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 name="圆柱形 26"/>
          <p:cNvSpPr/>
          <p:nvPr>
            <p:custDataLst>
              <p:tags r:id="rId60"/>
            </p:custDataLst>
          </p:nvPr>
        </p:nvSpPr>
        <p:spPr>
          <a:xfrm>
            <a:off x="9262110" y="4479290"/>
            <a:ext cx="464185"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 name="圆柱形 6"/>
          <p:cNvSpPr/>
          <p:nvPr>
            <p:custDataLst>
              <p:tags r:id="rId61"/>
            </p:custDataLst>
          </p:nvPr>
        </p:nvSpPr>
        <p:spPr>
          <a:xfrm>
            <a:off x="9992360" y="4470400"/>
            <a:ext cx="59436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MongoDB</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9" name="圆柱形 6"/>
          <p:cNvSpPr/>
          <p:nvPr>
            <p:custDataLst>
              <p:tags r:id="rId62"/>
            </p:custDataLst>
          </p:nvPr>
        </p:nvSpPr>
        <p:spPr>
          <a:xfrm>
            <a:off x="10701655" y="4470400"/>
            <a:ext cx="60642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20" name="圆柱形 6"/>
          <p:cNvSpPr/>
          <p:nvPr>
            <p:custDataLst>
              <p:tags r:id="rId63"/>
            </p:custDataLst>
          </p:nvPr>
        </p:nvSpPr>
        <p:spPr>
          <a:xfrm>
            <a:off x="11403330" y="4470400"/>
            <a:ext cx="37084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grpSp>
        <p:nvGrpSpPr>
          <p:cNvPr id="32" name="组合 31"/>
          <p:cNvGrpSpPr/>
          <p:nvPr/>
        </p:nvGrpSpPr>
        <p:grpSpPr>
          <a:xfrm>
            <a:off x="2730500" y="5867400"/>
            <a:ext cx="2295525" cy="510540"/>
            <a:chOff x="312" y="9240"/>
            <a:chExt cx="3992" cy="804"/>
          </a:xfrm>
        </p:grpSpPr>
        <p:sp>
          <p:nvSpPr>
            <p:cNvPr id="33" name="圆角矩形 181"/>
            <p:cNvSpPr/>
            <p:nvPr>
              <p:custDataLst>
                <p:tags r:id="rId64"/>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0" name="圆角矩形 48"/>
            <p:cNvSpPr/>
            <p:nvPr>
              <p:custDataLst>
                <p:tags r:id="rId65"/>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Linux 3.10.0-1062.el7</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79" name="组合 78"/>
          <p:cNvGrpSpPr/>
          <p:nvPr/>
        </p:nvGrpSpPr>
        <p:grpSpPr>
          <a:xfrm>
            <a:off x="5148580" y="5867400"/>
            <a:ext cx="2180590" cy="510540"/>
            <a:chOff x="312" y="9240"/>
            <a:chExt cx="3992" cy="804"/>
          </a:xfrm>
        </p:grpSpPr>
        <p:sp>
          <p:nvSpPr>
            <p:cNvPr id="109" name="圆角矩形 181"/>
            <p:cNvSpPr/>
            <p:nvPr>
              <p:custDataLst>
                <p:tags r:id="rId66"/>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6" name="圆角矩形 48"/>
            <p:cNvSpPr/>
            <p:nvPr>
              <p:custDataLst>
                <p:tags r:id="rId67"/>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132" name="组合 131"/>
          <p:cNvGrpSpPr/>
          <p:nvPr/>
        </p:nvGrpSpPr>
        <p:grpSpPr>
          <a:xfrm>
            <a:off x="7470140" y="5867400"/>
            <a:ext cx="2291019" cy="510540"/>
            <a:chOff x="312" y="9240"/>
            <a:chExt cx="3993" cy="804"/>
          </a:xfrm>
        </p:grpSpPr>
        <p:sp>
          <p:nvSpPr>
            <p:cNvPr id="133" name="圆角矩形 181"/>
            <p:cNvSpPr/>
            <p:nvPr>
              <p:custDataLst>
                <p:tags r:id="rId68"/>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4" name="圆角矩形 48"/>
            <p:cNvSpPr/>
            <p:nvPr>
              <p:custDataLst>
                <p:tags r:id="rId69"/>
              </p:custDataLst>
            </p:nvPr>
          </p:nvSpPr>
          <p:spPr>
            <a:xfrm>
              <a:off x="317" y="948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AlmaLinux release 9.0 (Emerald Puma)</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135" name="组合 134"/>
          <p:cNvGrpSpPr/>
          <p:nvPr/>
        </p:nvGrpSpPr>
        <p:grpSpPr>
          <a:xfrm>
            <a:off x="9902190" y="5867400"/>
            <a:ext cx="1969794" cy="510540"/>
            <a:chOff x="312" y="9240"/>
            <a:chExt cx="4283" cy="804"/>
          </a:xfrm>
        </p:grpSpPr>
        <p:sp>
          <p:nvSpPr>
            <p:cNvPr id="136" name="圆角矩形 181"/>
            <p:cNvSpPr/>
            <p:nvPr>
              <p:custDataLst>
                <p:tags r:id="rId70"/>
              </p:custDataLst>
            </p:nvPr>
          </p:nvSpPr>
          <p:spPr>
            <a:xfrm>
              <a:off x="312" y="9240"/>
              <a:ext cx="428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7" name="圆角矩形 48"/>
            <p:cNvSpPr/>
            <p:nvPr>
              <p:custDataLst>
                <p:tags r:id="rId71"/>
              </p:custDataLst>
            </p:nvPr>
          </p:nvSpPr>
          <p:spPr>
            <a:xfrm>
              <a:off x="467" y="948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0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AlmaLinux release 9.0 (Emerald Puma)</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38" name="圆角矩形 2"/>
          <p:cNvSpPr/>
          <p:nvPr>
            <p:custDataLst>
              <p:tags r:id="rId72"/>
            </p:custDataLst>
          </p:nvPr>
        </p:nvSpPr>
        <p:spPr>
          <a:xfrm>
            <a:off x="5283835" y="1821815"/>
            <a:ext cx="87439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产品管理商品电子档案服务</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39" name="圆角矩形 31"/>
          <p:cNvSpPr/>
          <p:nvPr>
            <p:custDataLst>
              <p:tags r:id="rId73"/>
            </p:custDataLst>
          </p:nvPr>
        </p:nvSpPr>
        <p:spPr>
          <a:xfrm>
            <a:off x="6273165" y="1828165"/>
            <a:ext cx="63817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b="1" dirty="0">
                <a:solidFill>
                  <a:prstClr val="black"/>
                </a:solidFill>
                <a:latin typeface="微软雅黑" panose="020B0503020204020204" charset="-122"/>
                <a:ea typeface="微软雅黑" panose="020B0503020204020204" charset="-122"/>
              </a:rPr>
              <a:t>商品</a:t>
            </a: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条码自助服务</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40" name="圆角矩形 53"/>
          <p:cNvSpPr/>
          <p:nvPr>
            <p:custDataLst>
              <p:tags r:id="rId74"/>
            </p:custDataLst>
          </p:nvPr>
        </p:nvSpPr>
        <p:spPr>
          <a:xfrm>
            <a:off x="210185" y="1692910"/>
            <a:ext cx="2413000" cy="499745"/>
          </a:xfrm>
          <a:prstGeom prst="roundRect">
            <a:avLst>
              <a:gd name="adj" fmla="val 5654"/>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1" name="圆角矩形 2"/>
          <p:cNvSpPr/>
          <p:nvPr>
            <p:custDataLst>
              <p:tags r:id="rId75"/>
            </p:custDataLst>
          </p:nvPr>
        </p:nvSpPr>
        <p:spPr>
          <a:xfrm>
            <a:off x="274955" y="1821180"/>
            <a:ext cx="6273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认证中心</a:t>
            </a:r>
            <a:endParaRPr kumimoji="0" lang="zh-CN"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42" name="圆角矩形 46"/>
          <p:cNvSpPr/>
          <p:nvPr>
            <p:custDataLst>
              <p:tags r:id="rId76"/>
            </p:custDataLst>
          </p:nvPr>
        </p:nvSpPr>
        <p:spPr>
          <a:xfrm>
            <a:off x="207645" y="6445885"/>
            <a:ext cx="2416810"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43" name="组合 142"/>
          <p:cNvGrpSpPr/>
          <p:nvPr/>
        </p:nvGrpSpPr>
        <p:grpSpPr>
          <a:xfrm rot="0">
            <a:off x="208280" y="2281555"/>
            <a:ext cx="2415540" cy="1998980"/>
            <a:chOff x="1070" y="2643"/>
            <a:chExt cx="5218" cy="3330"/>
          </a:xfrm>
        </p:grpSpPr>
        <p:sp>
          <p:nvSpPr>
            <p:cNvPr id="144" name="圆角矩形 148"/>
            <p:cNvSpPr/>
            <p:nvPr>
              <p:custDataLst>
                <p:tags r:id="rId77"/>
              </p:custDataLst>
            </p:nvPr>
          </p:nvSpPr>
          <p:spPr>
            <a:xfrm>
              <a:off x="1070" y="2643"/>
              <a:ext cx="5218"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45" name="圆角矩形 48"/>
            <p:cNvSpPr/>
            <p:nvPr>
              <p:custDataLst>
                <p:tags r:id="rId78"/>
              </p:custDataLst>
            </p:nvPr>
          </p:nvSpPr>
          <p:spPr>
            <a:xfrm>
              <a:off x="1082" y="3109"/>
              <a:ext cx="5206"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dirty="0">
                  <a:solidFill>
                    <a:srgbClr val="000000"/>
                  </a:solidFill>
                  <a:latin typeface="微软雅黑" panose="020B0503020204020204" charset="-122"/>
                  <a:ea typeface="微软雅黑" panose="020B0503020204020204" charset="-122"/>
                  <a:sym typeface="+mn-ea"/>
                </a:rPr>
                <a:t>MVC</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a:solidFill>
                    <a:srgbClr val="000000"/>
                  </a:solidFill>
                  <a:latin typeface="微软雅黑" panose="020B0503020204020204" charset="-122"/>
                  <a:ea typeface="微软雅黑" panose="020B0503020204020204" charset="-122"/>
                  <a:sym typeface="+mn-ea"/>
                </a:rPr>
                <a:t>VUE</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a:solidFill>
                    <a:srgbClr val="000000"/>
                  </a:solidFill>
                  <a:latin typeface="微软雅黑" panose="020B0503020204020204" charset="-122"/>
                  <a:ea typeface="微软雅黑" panose="020B0503020204020204" charset="-122"/>
                  <a:sym typeface="+mn-ea"/>
                </a:rPr>
                <a:t>HTML</a:t>
              </a:r>
              <a:endPar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sz="1000" b="1" noProof="0" dirty="0" err="1">
                  <a:ln>
                    <a:noFill/>
                  </a:ln>
                  <a:solidFill>
                    <a:srgbClr val="000000"/>
                  </a:solidFill>
                  <a:effectLst/>
                  <a:uLnTx/>
                  <a:uFillTx/>
                  <a:latin typeface="微软雅黑" panose="020B0503020204020204" charset="-122"/>
                  <a:ea typeface="微软雅黑" panose="020B0503020204020204" charset="-122"/>
                  <a:sym typeface="+mn-ea"/>
                </a:rPr>
                <a:t>.NET 5</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p:txBody>
        </p:sp>
      </p:grpSp>
      <p:sp>
        <p:nvSpPr>
          <p:cNvPr id="146" name="圆角矩形 181"/>
          <p:cNvSpPr/>
          <p:nvPr>
            <p:custDataLst>
              <p:tags r:id="rId79"/>
            </p:custDataLst>
          </p:nvPr>
        </p:nvSpPr>
        <p:spPr>
          <a:xfrm>
            <a:off x="208915" y="4353560"/>
            <a:ext cx="241427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147" name="直接连接符 146"/>
          <p:cNvCxnSpPr/>
          <p:nvPr>
            <p:custDataLst>
              <p:tags r:id="rId80"/>
            </p:custDataLst>
          </p:nvPr>
        </p:nvCxnSpPr>
        <p:spPr>
          <a:xfrm>
            <a:off x="511175" y="3197225"/>
            <a:ext cx="1800225"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148" name="直接连接符 147"/>
          <p:cNvCxnSpPr/>
          <p:nvPr>
            <p:custDataLst>
              <p:tags r:id="rId81"/>
            </p:custDataLst>
          </p:nvPr>
        </p:nvCxnSpPr>
        <p:spPr>
          <a:xfrm>
            <a:off x="511175" y="3729990"/>
            <a:ext cx="1800225"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49" name="圆角矩形 31"/>
          <p:cNvSpPr/>
          <p:nvPr>
            <p:custDataLst>
              <p:tags r:id="rId82"/>
            </p:custDataLst>
          </p:nvPr>
        </p:nvSpPr>
        <p:spPr>
          <a:xfrm>
            <a:off x="968375" y="1821180"/>
            <a:ext cx="62674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微服务</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50" name="圆角矩形 33"/>
          <p:cNvSpPr/>
          <p:nvPr>
            <p:custDataLst>
              <p:tags r:id="rId83"/>
            </p:custDataLst>
          </p:nvPr>
        </p:nvSpPr>
        <p:spPr>
          <a:xfrm>
            <a:off x="2353945" y="1821180"/>
            <a:ext cx="21780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3" name="圆角矩形 35"/>
          <p:cNvSpPr/>
          <p:nvPr>
            <p:custDataLst>
              <p:tags r:id="rId84"/>
            </p:custDataLst>
          </p:nvPr>
        </p:nvSpPr>
        <p:spPr>
          <a:xfrm>
            <a:off x="210820" y="4927600"/>
            <a:ext cx="241300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6" name="文本框 155"/>
          <p:cNvSpPr txBox="1"/>
          <p:nvPr>
            <p:custDataLst>
              <p:tags r:id="rId85"/>
            </p:custDataLst>
          </p:nvPr>
        </p:nvSpPr>
        <p:spPr>
          <a:xfrm>
            <a:off x="510540" y="1256030"/>
            <a:ext cx="1967865"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中国商品信息服务</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V4</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7" name="圆柱形 6"/>
          <p:cNvSpPr/>
          <p:nvPr>
            <p:custDataLst>
              <p:tags r:id="rId86"/>
            </p:custDataLst>
          </p:nvPr>
        </p:nvSpPr>
        <p:spPr>
          <a:xfrm>
            <a:off x="300990" y="4470400"/>
            <a:ext cx="59436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58" name="圆柱形 6"/>
          <p:cNvSpPr/>
          <p:nvPr>
            <p:custDataLst>
              <p:tags r:id="rId87"/>
            </p:custDataLst>
          </p:nvPr>
        </p:nvSpPr>
        <p:spPr>
          <a:xfrm>
            <a:off x="990600" y="4470400"/>
            <a:ext cx="4864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sp>
        <p:nvSpPr>
          <p:cNvPr id="159" name="圆柱形 6"/>
          <p:cNvSpPr/>
          <p:nvPr>
            <p:custDataLst>
              <p:tags r:id="rId88"/>
            </p:custDataLst>
          </p:nvPr>
        </p:nvSpPr>
        <p:spPr>
          <a:xfrm>
            <a:off x="1572260" y="4470400"/>
            <a:ext cx="37020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zh-CN" altLang="en-US" sz="800" b="1" dirty="0">
              <a:solidFill>
                <a:schemeClr val="tx1">
                  <a:lumMod val="50000"/>
                </a:schemeClr>
              </a:solidFill>
              <a:latin typeface="微软雅黑" panose="020B0503020204020204" charset="-122"/>
              <a:ea typeface="微软雅黑" panose="020B0503020204020204" charset="-122"/>
            </a:endParaRPr>
          </a:p>
        </p:txBody>
      </p:sp>
      <p:grpSp>
        <p:nvGrpSpPr>
          <p:cNvPr id="160" name="组合 159"/>
          <p:cNvGrpSpPr/>
          <p:nvPr/>
        </p:nvGrpSpPr>
        <p:grpSpPr>
          <a:xfrm rot="0">
            <a:off x="208280" y="5867400"/>
            <a:ext cx="2430780" cy="510540"/>
            <a:chOff x="307" y="9240"/>
            <a:chExt cx="5284" cy="804"/>
          </a:xfrm>
        </p:grpSpPr>
        <p:sp>
          <p:nvSpPr>
            <p:cNvPr id="161" name="圆角矩形 181"/>
            <p:cNvSpPr/>
            <p:nvPr>
              <p:custDataLst>
                <p:tags r:id="rId89"/>
              </p:custDataLst>
            </p:nvPr>
          </p:nvSpPr>
          <p:spPr>
            <a:xfrm>
              <a:off x="313" y="9240"/>
              <a:ext cx="5278"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62" name="圆角矩形 48"/>
            <p:cNvSpPr/>
            <p:nvPr>
              <p:custDataLst>
                <p:tags r:id="rId90"/>
              </p:custDataLst>
            </p:nvPr>
          </p:nvSpPr>
          <p:spPr>
            <a:xfrm>
              <a:off x="307" y="9522"/>
              <a:ext cx="525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CentOS Linux 7 (Core)</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63" name="圆柱形 26"/>
          <p:cNvSpPr/>
          <p:nvPr>
            <p:custDataLst>
              <p:tags r:id="rId91"/>
            </p:custDataLst>
          </p:nvPr>
        </p:nvSpPr>
        <p:spPr>
          <a:xfrm>
            <a:off x="2013585" y="4470400"/>
            <a:ext cx="55880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MongoDB</a:t>
            </a:r>
            <a:endParaRPr lang="en-US" altLang="zh-CN" sz="8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5" name="圆角矩形 31"/>
          <p:cNvSpPr/>
          <p:nvPr>
            <p:custDataLst>
              <p:tags r:id="rId92"/>
            </p:custDataLst>
          </p:nvPr>
        </p:nvSpPr>
        <p:spPr>
          <a:xfrm>
            <a:off x="1661160" y="1821180"/>
            <a:ext cx="62674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静态资源服务器</a:t>
            </a:r>
            <a:endParaRPr kumimoji="0" lang="zh-CN" altLang="en-US" sz="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cxnSp>
        <p:nvCxnSpPr>
          <p:cNvPr id="164" name="直接连接符 163"/>
          <p:cNvCxnSpPr/>
          <p:nvPr>
            <p:custDataLst>
              <p:tags r:id="rId93"/>
            </p:custDataLst>
          </p:nvPr>
        </p:nvCxnSpPr>
        <p:spPr>
          <a:xfrm>
            <a:off x="2673068" y="1322126"/>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8" name="圆角矩形 38"/>
          <p:cNvSpPr/>
          <p:nvPr>
            <p:custDataLst>
              <p:tags r:id="rId94"/>
            </p:custDataLst>
          </p:nvPr>
        </p:nvSpPr>
        <p:spPr>
          <a:xfrm>
            <a:off x="6629085" y="523476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宋体" charset="0"/>
                <a:sym typeface="+mn-ea"/>
              </a:rPr>
              <a:t>(</a:t>
            </a:r>
            <a:r>
              <a:rPr lang="zh-CN" altLang="en-US" sz="900" b="1" noProof="0" dirty="0">
                <a:ln>
                  <a:noFill/>
                </a:ln>
                <a:solidFill>
                  <a:srgbClr val="000000"/>
                </a:solidFill>
                <a:effectLst/>
                <a:uLnTx/>
                <a:uFillTx/>
                <a:latin typeface="微软雅黑" panose="020B0503020204020204" charset="-122"/>
                <a:ea typeface="宋体" charset="0"/>
                <a:sym typeface="+mn-ea"/>
              </a:rPr>
              <a:t>共用</a:t>
            </a:r>
            <a:r>
              <a:rPr lang="en-US" altLang="zh-CN" sz="900" b="1" noProof="0" dirty="0">
                <a:ln>
                  <a:noFill/>
                </a:ln>
                <a:solidFill>
                  <a:srgbClr val="000000"/>
                </a:solidFill>
                <a:effectLst/>
                <a:uLnTx/>
                <a:uFillTx/>
                <a:latin typeface="微软雅黑" panose="020B0503020204020204" charset="-122"/>
                <a:ea typeface="宋体" charset="0"/>
                <a:sym typeface="+mn-ea"/>
              </a:rPr>
              <a:t>)</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1" name="圆角矩形 38"/>
          <p:cNvSpPr/>
          <p:nvPr>
            <p:custDataLst>
              <p:tags r:id="rId95"/>
            </p:custDataLst>
          </p:nvPr>
        </p:nvSpPr>
        <p:spPr>
          <a:xfrm>
            <a:off x="9006525" y="523476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宋体" charset="0"/>
                <a:sym typeface="+mn-ea"/>
              </a:rPr>
              <a:t>(</a:t>
            </a:r>
            <a:r>
              <a:rPr lang="zh-CN" altLang="en-US" sz="900" b="1" noProof="0" dirty="0">
                <a:ln>
                  <a:noFill/>
                </a:ln>
                <a:solidFill>
                  <a:srgbClr val="000000"/>
                </a:solidFill>
                <a:effectLst/>
                <a:uLnTx/>
                <a:uFillTx/>
                <a:latin typeface="微软雅黑" panose="020B0503020204020204" charset="-122"/>
                <a:ea typeface="宋体" charset="0"/>
                <a:sym typeface="+mn-ea"/>
              </a:rPr>
              <a:t>共用</a:t>
            </a:r>
            <a:r>
              <a:rPr lang="en-US" altLang="zh-CN" sz="900" b="1" noProof="0" dirty="0">
                <a:ln>
                  <a:noFill/>
                </a:ln>
                <a:solidFill>
                  <a:srgbClr val="000000"/>
                </a:solidFill>
                <a:effectLst/>
                <a:uLnTx/>
                <a:uFillTx/>
                <a:latin typeface="微软雅黑" panose="020B0503020204020204" charset="-122"/>
                <a:ea typeface="宋体" charset="0"/>
                <a:sym typeface="+mn-ea"/>
              </a:rPr>
              <a:t>)</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圆角矩形 36"/>
          <p:cNvSpPr/>
          <p:nvPr>
            <p:custDataLst>
              <p:tags r:id="rId96"/>
            </p:custDataLst>
          </p:nvPr>
        </p:nvSpPr>
        <p:spPr>
          <a:xfrm>
            <a:off x="1129665" y="523494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中间件服务器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4</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sp>
        <p:nvSpPr>
          <p:cNvPr id="21" name="圆角矩形 38"/>
          <p:cNvSpPr/>
          <p:nvPr>
            <p:custDataLst>
              <p:tags r:id="rId97"/>
            </p:custDataLst>
          </p:nvPr>
        </p:nvSpPr>
        <p:spPr>
          <a:xfrm>
            <a:off x="1868170" y="523494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2" name="圆角矩形 36"/>
          <p:cNvSpPr/>
          <p:nvPr>
            <p:custDataLst>
              <p:tags r:id="rId98"/>
            </p:custDataLst>
          </p:nvPr>
        </p:nvSpPr>
        <p:spPr>
          <a:xfrm>
            <a:off x="373329" y="5234940"/>
            <a:ext cx="639366"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3" name="圆角矩形 36"/>
          <p:cNvSpPr/>
          <p:nvPr>
            <p:custDataLst>
              <p:tags r:id="rId99"/>
            </p:custDataLst>
          </p:nvPr>
        </p:nvSpPr>
        <p:spPr>
          <a:xfrm>
            <a:off x="4067810" y="523494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中间件</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宋体" charset="0"/>
                <a:sym typeface="+mn-ea"/>
              </a:rPr>
              <a:t>(</a:t>
            </a:r>
            <a:r>
              <a:rPr lang="zh-CN" altLang="en-US" sz="900" b="1" noProof="0" dirty="0">
                <a:ln>
                  <a:noFill/>
                </a:ln>
                <a:solidFill>
                  <a:srgbClr val="000000"/>
                </a:solidFill>
                <a:effectLst/>
                <a:uLnTx/>
                <a:uFillTx/>
                <a:latin typeface="微软雅黑" panose="020B0503020204020204" charset="-122"/>
                <a:ea typeface="宋体" charset="0"/>
                <a:sym typeface="+mn-ea"/>
              </a:rPr>
              <a:t>共用</a:t>
            </a:r>
            <a:r>
              <a:rPr lang="en-US" altLang="zh-CN" sz="900" b="1" noProof="0" dirty="0">
                <a:ln>
                  <a:noFill/>
                </a:ln>
                <a:solidFill>
                  <a:srgbClr val="000000"/>
                </a:solidFill>
                <a:effectLst/>
                <a:uLnTx/>
                <a:uFillTx/>
                <a:latin typeface="微软雅黑" panose="020B0503020204020204" charset="-122"/>
                <a:ea typeface="宋体" charset="0"/>
                <a:sym typeface="+mn-ea"/>
              </a:rPr>
              <a:t>)</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5" name="圆角矩形 36"/>
          <p:cNvSpPr/>
          <p:nvPr>
            <p:custDataLst>
              <p:tags r:id="rId100"/>
            </p:custDataLst>
          </p:nvPr>
        </p:nvSpPr>
        <p:spPr>
          <a:xfrm>
            <a:off x="3091129" y="5234940"/>
            <a:ext cx="639366"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7" name="圆角矩形 36"/>
          <p:cNvSpPr/>
          <p:nvPr>
            <p:custDataLst>
              <p:tags r:id="rId101"/>
            </p:custDataLst>
          </p:nvPr>
        </p:nvSpPr>
        <p:spPr>
          <a:xfrm>
            <a:off x="5939155" y="524256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中间件</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宋体" charset="0"/>
                <a:cs typeface="+mn-cs"/>
                <a:sym typeface="+mn-ea"/>
              </a:rPr>
              <a:t>(</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宋体" charset="0"/>
                <a:cs typeface="+mn-cs"/>
                <a:sym typeface="+mn-ea"/>
              </a:rPr>
              <a:t>共用</a:t>
            </a:r>
            <a:r>
              <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宋体" charset="0"/>
                <a:cs typeface="+mn-cs"/>
                <a:sym typeface="+mn-ea"/>
              </a:rPr>
              <a:t>)</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宋体" charset="0"/>
              <a:cs typeface="+mn-cs"/>
              <a:sym typeface="+mn-ea"/>
            </a:endParaRPr>
          </a:p>
        </p:txBody>
      </p:sp>
      <p:sp>
        <p:nvSpPr>
          <p:cNvPr id="28" name="圆角矩形 36"/>
          <p:cNvSpPr/>
          <p:nvPr>
            <p:custDataLst>
              <p:tags r:id="rId102"/>
            </p:custDataLst>
          </p:nvPr>
        </p:nvSpPr>
        <p:spPr>
          <a:xfrm>
            <a:off x="5233619" y="5242560"/>
            <a:ext cx="639366"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29" name="圆角矩形 36"/>
          <p:cNvSpPr/>
          <p:nvPr>
            <p:custDataLst>
              <p:tags r:id="rId103"/>
            </p:custDataLst>
          </p:nvPr>
        </p:nvSpPr>
        <p:spPr>
          <a:xfrm>
            <a:off x="8303895" y="5242560"/>
            <a:ext cx="639445"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中间件</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3</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30" name="圆角矩形 36"/>
          <p:cNvSpPr/>
          <p:nvPr>
            <p:custDataLst>
              <p:tags r:id="rId104"/>
            </p:custDataLst>
          </p:nvPr>
        </p:nvSpPr>
        <p:spPr>
          <a:xfrm>
            <a:off x="7598359" y="5242560"/>
            <a:ext cx="639366" cy="49212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10</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nvGrpSpPr>
          <p:cNvPr id="63" name="组合 62"/>
          <p:cNvGrpSpPr/>
          <p:nvPr/>
        </p:nvGrpSpPr>
        <p:grpSpPr>
          <a:xfrm>
            <a:off x="9934575" y="5234940"/>
            <a:ext cx="1894840" cy="491490"/>
            <a:chOff x="8166" y="8220"/>
            <a:chExt cx="3261" cy="786"/>
          </a:xfrm>
        </p:grpSpPr>
        <p:sp>
          <p:nvSpPr>
            <p:cNvPr id="69" name="圆角矩形 36"/>
            <p:cNvSpPr/>
            <p:nvPr>
              <p:custDataLst>
                <p:tags r:id="rId105"/>
              </p:custDataLst>
            </p:nvPr>
          </p:nvSpPr>
          <p:spPr>
            <a:xfrm>
              <a:off x="8166"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6</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71" name="圆角矩形 38"/>
            <p:cNvSpPr/>
            <p:nvPr>
              <p:custDataLst>
                <p:tags r:id="rId106"/>
              </p:custDataLst>
            </p:nvPr>
          </p:nvSpPr>
          <p:spPr>
            <a:xfrm>
              <a:off x="10421"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宋体" charset="0"/>
                  <a:sym typeface="+mn-ea"/>
                </a:rPr>
                <a:t>(</a:t>
              </a:r>
              <a:r>
                <a:rPr lang="zh-CN" altLang="en-US" sz="900" b="1" noProof="0" dirty="0">
                  <a:ln>
                    <a:noFill/>
                  </a:ln>
                  <a:solidFill>
                    <a:srgbClr val="000000"/>
                  </a:solidFill>
                  <a:effectLst/>
                  <a:uLnTx/>
                  <a:uFillTx/>
                  <a:latin typeface="微软雅黑" panose="020B0503020204020204" charset="-122"/>
                  <a:ea typeface="宋体" charset="0"/>
                  <a:sym typeface="+mn-ea"/>
                </a:rPr>
                <a:t>共用</a:t>
              </a:r>
              <a:r>
                <a:rPr lang="en-US" altLang="zh-CN" sz="900" b="1" noProof="0" dirty="0">
                  <a:ln>
                    <a:noFill/>
                  </a:ln>
                  <a:solidFill>
                    <a:srgbClr val="000000"/>
                  </a:solidFill>
                  <a:effectLst/>
                  <a:uLnTx/>
                  <a:uFillTx/>
                  <a:latin typeface="微软雅黑" panose="020B0503020204020204" charset="-122"/>
                  <a:ea typeface="宋体" charset="0"/>
                  <a:sym typeface="+mn-ea"/>
                </a:rPr>
                <a:t>)</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1" name="圆角矩形 37"/>
            <p:cNvSpPr/>
            <p:nvPr>
              <p:custDataLst>
                <p:tags r:id="rId107"/>
              </p:custDataLst>
            </p:nvPr>
          </p:nvSpPr>
          <p:spPr>
            <a:xfrm>
              <a:off x="9281" y="8220"/>
              <a:ext cx="1032"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中间件</a:t>
              </a:r>
              <a:r>
                <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noProof="0" dirty="0">
                  <a:ln>
                    <a:noFill/>
                  </a:ln>
                  <a:solidFill>
                    <a:srgbClr val="000000"/>
                  </a:solidFill>
                  <a:effectLst/>
                  <a:uLnTx/>
                  <a:uFillTx/>
                  <a:latin typeface="微软雅黑" panose="020B0503020204020204" charset="-122"/>
                  <a:ea typeface="微软雅黑" panose="020B0503020204020204" charset="-122"/>
                  <a:sym typeface="+mn-ea"/>
                </a:rPr>
                <a:t>6</a:t>
              </a:r>
              <a:r>
                <a:rPr lang="zh-CN" altLang="en-US" sz="9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en-US" altLang="zh-CN" sz="9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编码中心应用技术架构现状</a:t>
            </a:r>
            <a:r>
              <a:rPr lang="en-US" altLang="zh-CN" sz="3600" b="1">
                <a:solidFill>
                  <a:schemeClr val="accent1">
                    <a:lumMod val="50000"/>
                  </a:schemeClr>
                </a:solidFill>
                <a:latin typeface="微软雅黑" charset="0"/>
                <a:ea typeface="微软雅黑" charset="0"/>
                <a:sym typeface="+mn-ea"/>
              </a:rPr>
              <a:t>(2/2)</a:t>
            </a:r>
            <a:endParaRPr lang="en-US" altLang="zh-CN" sz="3600" b="1">
              <a:solidFill>
                <a:schemeClr val="accent1">
                  <a:lumMod val="50000"/>
                </a:schemeClr>
              </a:solidFill>
            </a:endParaRPr>
          </a:p>
        </p:txBody>
      </p:sp>
      <p:sp>
        <p:nvSpPr>
          <p:cNvPr id="2" name="圆角矩形 53"/>
          <p:cNvSpPr/>
          <p:nvPr>
            <p:custDataLst>
              <p:tags r:id="rId2"/>
            </p:custDataLst>
          </p:nvPr>
        </p:nvSpPr>
        <p:spPr>
          <a:xfrm>
            <a:off x="2701925" y="1685290"/>
            <a:ext cx="2151380" cy="499745"/>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圆角矩形 2"/>
          <p:cNvSpPr/>
          <p:nvPr>
            <p:custDataLst>
              <p:tags r:id="rId3"/>
            </p:custDataLst>
          </p:nvPr>
        </p:nvSpPr>
        <p:spPr>
          <a:xfrm>
            <a:off x="2786893" y="1814559"/>
            <a:ext cx="482951"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产品列表</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8" name="圆角矩形 35"/>
          <p:cNvSpPr/>
          <p:nvPr>
            <p:custDataLst>
              <p:tags r:id="rId4"/>
            </p:custDataLst>
          </p:nvPr>
        </p:nvSpPr>
        <p:spPr>
          <a:xfrm>
            <a:off x="2702560" y="4923790"/>
            <a:ext cx="2149475"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5" name="圆角矩形 46"/>
          <p:cNvSpPr/>
          <p:nvPr>
            <p:custDataLst>
              <p:tags r:id="rId5"/>
            </p:custDataLst>
          </p:nvPr>
        </p:nvSpPr>
        <p:spPr>
          <a:xfrm>
            <a:off x="2701290" y="6438265"/>
            <a:ext cx="2152650"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36" name="组合 35"/>
          <p:cNvGrpSpPr/>
          <p:nvPr/>
        </p:nvGrpSpPr>
        <p:grpSpPr>
          <a:xfrm>
            <a:off x="2701812" y="2274108"/>
            <a:ext cx="2151308" cy="1998980"/>
            <a:chOff x="1335" y="2643"/>
            <a:chExt cx="3359" cy="3330"/>
          </a:xfrm>
        </p:grpSpPr>
        <p:sp>
          <p:nvSpPr>
            <p:cNvPr id="37" name="圆角矩形 148"/>
            <p:cNvSpPr/>
            <p:nvPr>
              <p:custDataLst>
                <p:tags r:id="rId6"/>
              </p:custDataLst>
            </p:nvPr>
          </p:nvSpPr>
          <p:spPr>
            <a:xfrm>
              <a:off x="1335" y="2643"/>
              <a:ext cx="335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8" name="圆角矩形 48"/>
            <p:cNvSpPr/>
            <p:nvPr>
              <p:custDataLst>
                <p:tags r:id="rId7"/>
              </p:custDataLst>
            </p:nvPr>
          </p:nvSpPr>
          <p:spPr>
            <a:xfrm>
              <a:off x="1336" y="3080"/>
              <a:ext cx="3358"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MVC</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WPF</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.NET MVC</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C/S</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B/S      </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39" name="圆角矩形 181"/>
          <p:cNvSpPr/>
          <p:nvPr>
            <p:custDataLst>
              <p:tags r:id="rId8"/>
            </p:custDataLst>
          </p:nvPr>
        </p:nvSpPr>
        <p:spPr>
          <a:xfrm>
            <a:off x="2701925" y="4345940"/>
            <a:ext cx="215138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41" name="直接连接符 40"/>
          <p:cNvCxnSpPr/>
          <p:nvPr>
            <p:custDataLst>
              <p:tags r:id="rId9"/>
            </p:custDataLst>
          </p:nvPr>
        </p:nvCxnSpPr>
        <p:spPr>
          <a:xfrm>
            <a:off x="2827302" y="318839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42" name="直接连接符 41"/>
          <p:cNvCxnSpPr/>
          <p:nvPr>
            <p:custDataLst>
              <p:tags r:id="rId10"/>
            </p:custDataLst>
          </p:nvPr>
        </p:nvCxnSpPr>
        <p:spPr>
          <a:xfrm>
            <a:off x="2817777" y="375862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45" name="圆角矩形 31"/>
          <p:cNvSpPr/>
          <p:nvPr>
            <p:custDataLst>
              <p:tags r:id="rId11"/>
            </p:custDataLst>
          </p:nvPr>
        </p:nvSpPr>
        <p:spPr>
          <a:xfrm>
            <a:off x="3352394" y="1814559"/>
            <a:ext cx="481965"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sz="900" b="1" dirty="0">
                <a:solidFill>
                  <a:prstClr val="black"/>
                </a:solidFill>
                <a:latin typeface="微软雅黑" panose="020B0503020204020204" charset="-122"/>
                <a:ea typeface="微软雅黑" panose="020B0503020204020204" charset="-122"/>
              </a:rPr>
              <a:t>同步设置</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46" name="圆角矩形 32"/>
          <p:cNvSpPr/>
          <p:nvPr>
            <p:custDataLst>
              <p:tags r:id="rId12"/>
            </p:custDataLst>
          </p:nvPr>
        </p:nvSpPr>
        <p:spPr>
          <a:xfrm>
            <a:off x="3916909" y="1814559"/>
            <a:ext cx="60833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全球条码查询</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7" name="圆角矩形 33"/>
          <p:cNvSpPr/>
          <p:nvPr>
            <p:custDataLst>
              <p:tags r:id="rId13"/>
            </p:custDataLst>
          </p:nvPr>
        </p:nvSpPr>
        <p:spPr>
          <a:xfrm>
            <a:off x="4607789" y="1814559"/>
            <a:ext cx="1955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8" name="圆角矩形 53"/>
          <p:cNvSpPr/>
          <p:nvPr>
            <p:custDataLst>
              <p:tags r:id="rId14"/>
            </p:custDataLst>
          </p:nvPr>
        </p:nvSpPr>
        <p:spPr>
          <a:xfrm>
            <a:off x="5012690" y="1685290"/>
            <a:ext cx="2296160" cy="499745"/>
          </a:xfrm>
          <a:prstGeom prst="roundRect">
            <a:avLst>
              <a:gd name="adj" fmla="val 5009"/>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9" name="圆角矩形 2"/>
          <p:cNvSpPr/>
          <p:nvPr>
            <p:custDataLst>
              <p:tags r:id="rId15"/>
            </p:custDataLst>
          </p:nvPr>
        </p:nvSpPr>
        <p:spPr>
          <a:xfrm>
            <a:off x="5089071" y="1819966"/>
            <a:ext cx="5638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进口商管理</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51" name="圆角矩形 35"/>
          <p:cNvSpPr/>
          <p:nvPr>
            <p:custDataLst>
              <p:tags r:id="rId16"/>
            </p:custDataLst>
          </p:nvPr>
        </p:nvSpPr>
        <p:spPr>
          <a:xfrm>
            <a:off x="5013325" y="4923790"/>
            <a:ext cx="229616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5" name="圆角矩形 46"/>
          <p:cNvSpPr/>
          <p:nvPr>
            <p:custDataLst>
              <p:tags r:id="rId17"/>
            </p:custDataLst>
          </p:nvPr>
        </p:nvSpPr>
        <p:spPr>
          <a:xfrm>
            <a:off x="5010838" y="6438222"/>
            <a:ext cx="2297176"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56" name="组合 55"/>
          <p:cNvGrpSpPr/>
          <p:nvPr/>
        </p:nvGrpSpPr>
        <p:grpSpPr>
          <a:xfrm>
            <a:off x="4854350" y="2274108"/>
            <a:ext cx="2611698" cy="1998980"/>
            <a:chOff x="764" y="2643"/>
            <a:chExt cx="4514" cy="3330"/>
          </a:xfrm>
        </p:grpSpPr>
        <p:sp>
          <p:nvSpPr>
            <p:cNvPr id="57" name="圆角矩形 148"/>
            <p:cNvSpPr/>
            <p:nvPr>
              <p:custDataLst>
                <p:tags r:id="rId18"/>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8" name="圆角矩形 48"/>
            <p:cNvSpPr/>
            <p:nvPr>
              <p:custDataLst>
                <p:tags r:id="rId19"/>
              </p:custDataLst>
            </p:nvPr>
          </p:nvSpPr>
          <p:spPr>
            <a:xfrm>
              <a:off x="764" y="306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VUE</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MVC</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5</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、.NET </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MVC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B/S 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59" name="圆角矩形 181"/>
          <p:cNvSpPr/>
          <p:nvPr>
            <p:custDataLst>
              <p:tags r:id="rId20"/>
            </p:custDataLst>
          </p:nvPr>
        </p:nvSpPr>
        <p:spPr>
          <a:xfrm>
            <a:off x="5012055" y="4345940"/>
            <a:ext cx="229616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61" name="直接连接符 60"/>
          <p:cNvCxnSpPr/>
          <p:nvPr>
            <p:custDataLst>
              <p:tags r:id="rId21"/>
            </p:custDataLst>
          </p:nvPr>
        </p:nvCxnSpPr>
        <p:spPr>
          <a:xfrm>
            <a:off x="5284016" y="318839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p:cNvCxnSpPr/>
          <p:nvPr>
            <p:custDataLst>
              <p:tags r:id="rId22"/>
            </p:custDataLst>
          </p:nvPr>
        </p:nvCxnSpPr>
        <p:spPr>
          <a:xfrm>
            <a:off x="5284016" y="372115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64" name="圆角矩形 31"/>
          <p:cNvSpPr/>
          <p:nvPr>
            <p:custDataLst>
              <p:tags r:id="rId23"/>
            </p:custDataLst>
          </p:nvPr>
        </p:nvSpPr>
        <p:spPr>
          <a:xfrm>
            <a:off x="5755154" y="181853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企业</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管理</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65" name="圆角矩形 32"/>
          <p:cNvSpPr/>
          <p:nvPr>
            <p:custDataLst>
              <p:tags r:id="rId24"/>
            </p:custDataLst>
          </p:nvPr>
        </p:nvSpPr>
        <p:spPr>
          <a:xfrm>
            <a:off x="6426402" y="1818530"/>
            <a:ext cx="563372" cy="305488"/>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dirty="0">
                <a:solidFill>
                  <a:prstClr val="black"/>
                </a:solidFill>
                <a:latin typeface="微软雅黑" panose="020B0503020204020204" charset="-122"/>
                <a:ea typeface="微软雅黑" panose="020B0503020204020204" charset="-122"/>
              </a:rPr>
              <a:t>产品</a:t>
            </a:r>
            <a:endParaRPr lang="zh-CN" altLang="en-US" sz="9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dirty="0">
                <a:solidFill>
                  <a:prstClr val="black"/>
                </a:solidFill>
                <a:latin typeface="微软雅黑" panose="020B0503020204020204" charset="-122"/>
                <a:ea typeface="微软雅黑" panose="020B0503020204020204" charset="-122"/>
              </a:rPr>
              <a:t>管理</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6" name="圆角矩形 33"/>
          <p:cNvSpPr/>
          <p:nvPr>
            <p:custDataLst>
              <p:tags r:id="rId25"/>
            </p:custDataLst>
          </p:nvPr>
        </p:nvSpPr>
        <p:spPr>
          <a:xfrm>
            <a:off x="7064214" y="1818556"/>
            <a:ext cx="196088"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67" name="圆角矩形 53"/>
          <p:cNvSpPr/>
          <p:nvPr>
            <p:custDataLst>
              <p:tags r:id="rId26"/>
            </p:custDataLst>
          </p:nvPr>
        </p:nvSpPr>
        <p:spPr>
          <a:xfrm>
            <a:off x="7430770" y="1685290"/>
            <a:ext cx="2181225" cy="499745"/>
          </a:xfrm>
          <a:prstGeom prst="roundRect">
            <a:avLst>
              <a:gd name="adj" fmla="val 3076"/>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68" name="圆角矩形 2"/>
          <p:cNvSpPr/>
          <p:nvPr>
            <p:custDataLst>
              <p:tags r:id="rId27"/>
            </p:custDataLst>
          </p:nvPr>
        </p:nvSpPr>
        <p:spPr>
          <a:xfrm>
            <a:off x="7550150" y="1818005"/>
            <a:ext cx="87439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电子档案服务</a:t>
            </a:r>
            <a:endParaRPr kumimoji="0" 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70" name="圆角矩形 35"/>
          <p:cNvSpPr/>
          <p:nvPr>
            <p:custDataLst>
              <p:tags r:id="rId28"/>
            </p:custDataLst>
          </p:nvPr>
        </p:nvSpPr>
        <p:spPr>
          <a:xfrm>
            <a:off x="7431405" y="4923790"/>
            <a:ext cx="2181225"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2" name="圆角矩形 46"/>
          <p:cNvSpPr/>
          <p:nvPr>
            <p:custDataLst>
              <p:tags r:id="rId29"/>
            </p:custDataLst>
          </p:nvPr>
        </p:nvSpPr>
        <p:spPr>
          <a:xfrm>
            <a:off x="7428928" y="6438222"/>
            <a:ext cx="2182318" cy="25146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73" name="组合 72"/>
          <p:cNvGrpSpPr/>
          <p:nvPr/>
        </p:nvGrpSpPr>
        <p:grpSpPr>
          <a:xfrm>
            <a:off x="7271861" y="2274108"/>
            <a:ext cx="2481113" cy="1998980"/>
            <a:chOff x="763" y="2643"/>
            <a:chExt cx="4514" cy="3330"/>
          </a:xfrm>
        </p:grpSpPr>
        <p:sp>
          <p:nvSpPr>
            <p:cNvPr id="74" name="圆角矩形 148"/>
            <p:cNvSpPr/>
            <p:nvPr>
              <p:custDataLst>
                <p:tags r:id="rId30"/>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5" name="圆角矩形 48"/>
            <p:cNvSpPr/>
            <p:nvPr>
              <p:custDataLst>
                <p:tags r:id="rId31"/>
              </p:custDataLst>
            </p:nvPr>
          </p:nvSpPr>
          <p:spPr>
            <a:xfrm>
              <a:off x="763" y="3089"/>
              <a:ext cx="451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前端框架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lang="en-US" altLang="zh-CN" sz="1000" b="1" dirty="0">
                  <a:solidFill>
                    <a:srgbClr val="000000"/>
                  </a:solidFill>
                  <a:latin typeface="微软雅黑" panose="020B0503020204020204" charset="-122"/>
                  <a:ea typeface="微软雅黑" panose="020B0503020204020204" charset="-122"/>
                  <a:sym typeface="+mn-ea"/>
                </a:rPr>
                <a:t>MVC</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a:solidFill>
                    <a:srgbClr val="000000"/>
                  </a:solidFill>
                  <a:latin typeface="微软雅黑" panose="020B0503020204020204" charset="-122"/>
                  <a:ea typeface="微软雅黑" panose="020B0503020204020204" charset="-122"/>
                  <a:sym typeface="+mn-ea"/>
                </a:rPr>
                <a:t>VUE</a:t>
              </a:r>
              <a:r>
                <a:rPr lang="zh-CN" altLang="en-US" sz="1000" b="1" dirty="0">
                  <a:solidFill>
                    <a:srgbClr val="000000"/>
                  </a:solidFill>
                  <a:latin typeface="微软雅黑" panose="020B0503020204020204" charset="-122"/>
                  <a:ea typeface="微软雅黑" panose="020B0503020204020204" charset="-122"/>
                  <a:sym typeface="+mn-ea"/>
                </a:rPr>
                <a:t>、</a:t>
              </a:r>
              <a:r>
                <a:rPr lang="en-US" altLang="zh-CN" sz="1000" b="1" dirty="0" err="1">
                  <a:solidFill>
                    <a:srgbClr val="000000"/>
                  </a:solidFill>
                  <a:latin typeface="微软雅黑" panose="020B0503020204020204" charset="-122"/>
                  <a:ea typeface="微软雅黑" panose="020B0503020204020204" charset="-122"/>
                  <a:sym typeface="+mn-ea"/>
                </a:rPr>
                <a:t>WebForm</a:t>
              </a:r>
              <a:r>
                <a:rPr lang="zh-CN" altLang="en-US" sz="1000" b="1" dirty="0" err="1">
                  <a:solidFill>
                    <a:srgbClr val="000000"/>
                  </a:solidFill>
                  <a:latin typeface="微软雅黑" panose="020B0503020204020204" charset="-122"/>
                  <a:ea typeface="微软雅黑" panose="020B0503020204020204" charset="-122"/>
                  <a:sym typeface="+mn-ea"/>
                </a:rPr>
                <a:t>、微信小程序</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ASP.NET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.NET 5</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B/S C#</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
        <p:nvSpPr>
          <p:cNvPr id="76" name="圆角矩形 181"/>
          <p:cNvSpPr/>
          <p:nvPr>
            <p:custDataLst>
              <p:tags r:id="rId32"/>
            </p:custDataLst>
          </p:nvPr>
        </p:nvSpPr>
        <p:spPr>
          <a:xfrm>
            <a:off x="7430135" y="4345940"/>
            <a:ext cx="2181225"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7" name="圆柱形 6"/>
          <p:cNvSpPr/>
          <p:nvPr>
            <p:custDataLst>
              <p:tags r:id="rId33"/>
            </p:custDataLst>
          </p:nvPr>
        </p:nvSpPr>
        <p:spPr>
          <a:xfrm>
            <a:off x="7779385" y="4466590"/>
            <a:ext cx="6261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78" name="直接连接符 77"/>
          <p:cNvCxnSpPr/>
          <p:nvPr>
            <p:custDataLst>
              <p:tags r:id="rId34"/>
            </p:custDataLst>
          </p:nvPr>
        </p:nvCxnSpPr>
        <p:spPr>
          <a:xfrm>
            <a:off x="7590115" y="3188391"/>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80" name="直接连接符 79"/>
          <p:cNvCxnSpPr/>
          <p:nvPr>
            <p:custDataLst>
              <p:tags r:id="rId35"/>
            </p:custDataLst>
          </p:nvPr>
        </p:nvCxnSpPr>
        <p:spPr>
          <a:xfrm>
            <a:off x="7590115" y="3721156"/>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82" name="圆角矩形 31"/>
          <p:cNvSpPr/>
          <p:nvPr>
            <p:custDataLst>
              <p:tags r:id="rId36"/>
            </p:custDataLst>
          </p:nvPr>
        </p:nvSpPr>
        <p:spPr>
          <a:xfrm>
            <a:off x="8545195" y="1824355"/>
            <a:ext cx="638175"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dirty="0">
                <a:solidFill>
                  <a:prstClr val="black"/>
                </a:solidFill>
                <a:latin typeface="微软雅黑" panose="020B0503020204020204" charset="-122"/>
                <a:ea typeface="微软雅黑" panose="020B0503020204020204" charset="-122"/>
              </a:rPr>
              <a:t>商品</a:t>
            </a: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条码服务</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84" name="圆角矩形 33"/>
          <p:cNvSpPr/>
          <p:nvPr>
            <p:custDataLst>
              <p:tags r:id="rId37"/>
            </p:custDataLst>
          </p:nvPr>
        </p:nvSpPr>
        <p:spPr>
          <a:xfrm>
            <a:off x="9304020" y="1824484"/>
            <a:ext cx="19558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5" name="圆角矩形 53"/>
          <p:cNvSpPr/>
          <p:nvPr>
            <p:custDataLst>
              <p:tags r:id="rId38"/>
            </p:custDataLst>
          </p:nvPr>
        </p:nvSpPr>
        <p:spPr>
          <a:xfrm>
            <a:off x="9748520" y="1689100"/>
            <a:ext cx="2190750" cy="499745"/>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6" name="圆角矩形 2"/>
          <p:cNvSpPr/>
          <p:nvPr>
            <p:custDataLst>
              <p:tags r:id="rId39"/>
            </p:custDataLst>
          </p:nvPr>
        </p:nvSpPr>
        <p:spPr>
          <a:xfrm>
            <a:off x="9921240" y="1823720"/>
            <a:ext cx="84836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EPCIS数据的增删改查</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88" name="圆角矩形 35"/>
          <p:cNvSpPr/>
          <p:nvPr>
            <p:custDataLst>
              <p:tags r:id="rId40"/>
            </p:custDataLst>
          </p:nvPr>
        </p:nvSpPr>
        <p:spPr>
          <a:xfrm>
            <a:off x="9749155" y="4923790"/>
            <a:ext cx="2246630" cy="872490"/>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92" name="圆角矩形 46"/>
          <p:cNvSpPr/>
          <p:nvPr>
            <p:custDataLst>
              <p:tags r:id="rId41"/>
            </p:custDataLst>
          </p:nvPr>
        </p:nvSpPr>
        <p:spPr>
          <a:xfrm>
            <a:off x="9746615" y="6442075"/>
            <a:ext cx="2249170" cy="243840"/>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93" name="组合 92"/>
          <p:cNvGrpSpPr/>
          <p:nvPr/>
        </p:nvGrpSpPr>
        <p:grpSpPr>
          <a:xfrm>
            <a:off x="9747885" y="2277745"/>
            <a:ext cx="2185670" cy="1998980"/>
            <a:chOff x="1037" y="2643"/>
            <a:chExt cx="3969" cy="3330"/>
          </a:xfrm>
        </p:grpSpPr>
        <p:sp>
          <p:nvSpPr>
            <p:cNvPr id="94" name="圆角矩形 148"/>
            <p:cNvSpPr/>
            <p:nvPr>
              <p:custDataLst>
                <p:tags r:id="rId42"/>
              </p:custDataLst>
            </p:nvPr>
          </p:nvSpPr>
          <p:spPr>
            <a:xfrm>
              <a:off x="1037" y="2643"/>
              <a:ext cx="3969"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95" name="圆角矩形 48"/>
            <p:cNvSpPr/>
            <p:nvPr>
              <p:custDataLst>
                <p:tags r:id="rId43"/>
              </p:custDataLst>
            </p:nvPr>
          </p:nvSpPr>
          <p:spPr>
            <a:xfrm>
              <a:off x="1170" y="3069"/>
              <a:ext cx="3754" cy="2595"/>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Jsp</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rPr>
                <a:t>SpringCloud</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架构</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开发语言</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B/S Java</a:t>
              </a:r>
              <a:endPar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96" name="圆角矩形 181"/>
          <p:cNvSpPr/>
          <p:nvPr>
            <p:custDataLst>
              <p:tags r:id="rId44"/>
            </p:custDataLst>
          </p:nvPr>
        </p:nvSpPr>
        <p:spPr>
          <a:xfrm>
            <a:off x="9747250" y="4349750"/>
            <a:ext cx="2190750" cy="510540"/>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98" name="直接连接符 97"/>
          <p:cNvCxnSpPr/>
          <p:nvPr>
            <p:custDataLst>
              <p:tags r:id="rId45"/>
            </p:custDataLst>
          </p:nvPr>
        </p:nvCxnSpPr>
        <p:spPr>
          <a:xfrm>
            <a:off x="10007091" y="3193450"/>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99" name="直接连接符 98"/>
          <p:cNvCxnSpPr/>
          <p:nvPr>
            <p:custDataLst>
              <p:tags r:id="rId46"/>
            </p:custDataLst>
          </p:nvPr>
        </p:nvCxnSpPr>
        <p:spPr>
          <a:xfrm>
            <a:off x="10007091" y="3726215"/>
            <a:ext cx="1902968"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01" name="圆角矩形 31"/>
          <p:cNvSpPr/>
          <p:nvPr>
            <p:custDataLst>
              <p:tags r:id="rId47"/>
            </p:custDataLst>
          </p:nvPr>
        </p:nvSpPr>
        <p:spPr>
          <a:xfrm>
            <a:off x="10898505" y="1824355"/>
            <a:ext cx="847090" cy="30543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EPCIS数据的发布、订阅</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22" name="文本框 121"/>
          <p:cNvSpPr txBox="1"/>
          <p:nvPr>
            <p:custDataLst>
              <p:tags r:id="rId48"/>
            </p:custDataLst>
          </p:nvPr>
        </p:nvSpPr>
        <p:spPr>
          <a:xfrm>
            <a:off x="3001789" y="1280234"/>
            <a:ext cx="1674368" cy="360000"/>
          </a:xfrm>
          <a:prstGeom prst="rect">
            <a:avLst/>
          </a:prstGeom>
          <a:solidFill>
            <a:schemeClr val="accent1"/>
          </a:solidFill>
          <a:ln>
            <a:noFill/>
          </a:ln>
        </p:spPr>
        <p:txBody>
          <a:bodyPr wrap="square" rtlCol="0" anchor="ctr" anchorCtr="0">
            <a:noAutofit/>
          </a:bodyPr>
          <a:p>
            <a:pPr lvl="0" algn="ctr">
              <a:buClrTx/>
              <a:buSzTx/>
              <a:buFontTx/>
            </a:pPr>
            <a:r>
              <a:rPr 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GDSN</a:t>
            </a:r>
            <a:endParaRPr 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3" name="文本框 122"/>
          <p:cNvSpPr txBox="1"/>
          <p:nvPr>
            <p:custDataLst>
              <p:tags r:id="rId49"/>
            </p:custDataLst>
          </p:nvPr>
        </p:nvSpPr>
        <p:spPr>
          <a:xfrm>
            <a:off x="7722950" y="1276403"/>
            <a:ext cx="1674368"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商品二维码</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4" name="文本框 123"/>
          <p:cNvSpPr txBox="1"/>
          <p:nvPr>
            <p:custDataLst>
              <p:tags r:id="rId50"/>
            </p:custDataLst>
          </p:nvPr>
        </p:nvSpPr>
        <p:spPr>
          <a:xfrm>
            <a:off x="5436870" y="1280235"/>
            <a:ext cx="1564640"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进口商品数据平台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6" name="文本框 125"/>
          <p:cNvSpPr txBox="1"/>
          <p:nvPr>
            <p:custDataLst>
              <p:tags r:id="rId51"/>
            </p:custDataLst>
          </p:nvPr>
        </p:nvSpPr>
        <p:spPr>
          <a:xfrm>
            <a:off x="10069370" y="1280234"/>
            <a:ext cx="1674368"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EPCIS1.2/2.0</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7" name="直接连接符 126"/>
          <p:cNvCxnSpPr/>
          <p:nvPr>
            <p:custDataLst>
              <p:tags r:id="rId52"/>
            </p:custDataLst>
          </p:nvPr>
        </p:nvCxnSpPr>
        <p:spPr>
          <a:xfrm>
            <a:off x="4946515" y="1366576"/>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custDataLst>
              <p:tags r:id="rId53"/>
            </p:custDataLst>
          </p:nvPr>
        </p:nvCxnSpPr>
        <p:spPr>
          <a:xfrm>
            <a:off x="7382228" y="1378641"/>
            <a:ext cx="0" cy="541210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cxnSp>
        <p:nvCxnSpPr>
          <p:cNvPr id="129" name="直接连接符 128"/>
          <p:cNvCxnSpPr/>
          <p:nvPr>
            <p:custDataLst>
              <p:tags r:id="rId54"/>
            </p:custDataLst>
          </p:nvPr>
        </p:nvCxnSpPr>
        <p:spPr>
          <a:xfrm>
            <a:off x="9676939" y="1402792"/>
            <a:ext cx="0" cy="536384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5" name="圆柱形 6"/>
          <p:cNvSpPr/>
          <p:nvPr>
            <p:custDataLst>
              <p:tags r:id="rId55"/>
            </p:custDataLst>
          </p:nvPr>
        </p:nvSpPr>
        <p:spPr>
          <a:xfrm>
            <a:off x="5391785" y="4471670"/>
            <a:ext cx="6388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6" name="圆柱形 26"/>
          <p:cNvSpPr/>
          <p:nvPr>
            <p:custDataLst>
              <p:tags r:id="rId56"/>
            </p:custDataLst>
          </p:nvPr>
        </p:nvSpPr>
        <p:spPr>
          <a:xfrm>
            <a:off x="6426200" y="4469130"/>
            <a:ext cx="63881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 name="圆柱形 26"/>
          <p:cNvSpPr/>
          <p:nvPr>
            <p:custDataLst>
              <p:tags r:id="rId57"/>
            </p:custDataLst>
          </p:nvPr>
        </p:nvSpPr>
        <p:spPr>
          <a:xfrm>
            <a:off x="9912985" y="4475480"/>
            <a:ext cx="56896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MySQL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9" name="圆柱形 6"/>
          <p:cNvSpPr/>
          <p:nvPr>
            <p:custDataLst>
              <p:tags r:id="rId58"/>
            </p:custDataLst>
          </p:nvPr>
        </p:nvSpPr>
        <p:spPr>
          <a:xfrm>
            <a:off x="3425508" y="4439285"/>
            <a:ext cx="704215"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 name="圆柱形 6"/>
          <p:cNvSpPr/>
          <p:nvPr>
            <p:custDataLst>
              <p:tags r:id="rId59"/>
            </p:custDataLst>
          </p:nvPr>
        </p:nvSpPr>
        <p:spPr>
          <a:xfrm>
            <a:off x="8701405" y="4466590"/>
            <a:ext cx="626110" cy="32385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 name="圆柱形 26"/>
          <p:cNvSpPr/>
          <p:nvPr>
            <p:custDataLst>
              <p:tags r:id="rId60"/>
            </p:custDataLst>
          </p:nvPr>
        </p:nvSpPr>
        <p:spPr>
          <a:xfrm>
            <a:off x="10680065" y="4475480"/>
            <a:ext cx="558800"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MongoDB</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 name="圆柱形 26"/>
          <p:cNvSpPr/>
          <p:nvPr>
            <p:custDataLst>
              <p:tags r:id="rId61"/>
            </p:custDataLst>
          </p:nvPr>
        </p:nvSpPr>
        <p:spPr>
          <a:xfrm>
            <a:off x="11436985" y="4475480"/>
            <a:ext cx="464185" cy="32385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7" name="组合 26"/>
          <p:cNvGrpSpPr/>
          <p:nvPr/>
        </p:nvGrpSpPr>
        <p:grpSpPr>
          <a:xfrm>
            <a:off x="2701925" y="5863590"/>
            <a:ext cx="2150745" cy="510540"/>
            <a:chOff x="610" y="9240"/>
            <a:chExt cx="3695" cy="804"/>
          </a:xfrm>
        </p:grpSpPr>
        <p:sp>
          <p:nvSpPr>
            <p:cNvPr id="22" name="圆角矩形 181"/>
            <p:cNvSpPr/>
            <p:nvPr>
              <p:custDataLst>
                <p:tags r:id="rId62"/>
              </p:custDataLst>
            </p:nvPr>
          </p:nvSpPr>
          <p:spPr>
            <a:xfrm>
              <a:off x="610" y="9240"/>
              <a:ext cx="3695"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3" name="圆角矩形 48"/>
            <p:cNvSpPr/>
            <p:nvPr>
              <p:custDataLst>
                <p:tags r:id="rId63"/>
              </p:custDataLst>
            </p:nvPr>
          </p:nvSpPr>
          <p:spPr>
            <a:xfrm>
              <a:off x="612" y="9522"/>
              <a:ext cx="3677"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32" name="组合 31"/>
          <p:cNvGrpSpPr/>
          <p:nvPr/>
        </p:nvGrpSpPr>
        <p:grpSpPr>
          <a:xfrm>
            <a:off x="5013325" y="5863590"/>
            <a:ext cx="2295525" cy="510540"/>
            <a:chOff x="312" y="9240"/>
            <a:chExt cx="3992" cy="804"/>
          </a:xfrm>
        </p:grpSpPr>
        <p:sp>
          <p:nvSpPr>
            <p:cNvPr id="33" name="圆角矩形 181"/>
            <p:cNvSpPr/>
            <p:nvPr>
              <p:custDataLst>
                <p:tags r:id="rId64"/>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0" name="圆角矩形 48"/>
            <p:cNvSpPr/>
            <p:nvPr>
              <p:custDataLst>
                <p:tags r:id="rId65"/>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2007</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79" name="组合 78"/>
          <p:cNvGrpSpPr/>
          <p:nvPr/>
        </p:nvGrpSpPr>
        <p:grpSpPr>
          <a:xfrm>
            <a:off x="7431405" y="5863590"/>
            <a:ext cx="2180590" cy="510540"/>
            <a:chOff x="312" y="9240"/>
            <a:chExt cx="3992" cy="804"/>
          </a:xfrm>
        </p:grpSpPr>
        <p:sp>
          <p:nvSpPr>
            <p:cNvPr id="109" name="圆角矩形 181"/>
            <p:cNvSpPr/>
            <p:nvPr>
              <p:custDataLst>
                <p:tags r:id="rId66"/>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16" name="圆角矩形 48"/>
            <p:cNvSpPr/>
            <p:nvPr>
              <p:custDataLst>
                <p:tags r:id="rId67"/>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0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CentOS Linux 7 (Core)</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algn="ctr" defTabSz="914400" rtl="0" fontAlgn="auto">
                <a:lnSpc>
                  <a:spcPct val="10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grpSp>
        <p:nvGrpSpPr>
          <p:cNvPr id="132" name="组合 131"/>
          <p:cNvGrpSpPr/>
          <p:nvPr/>
        </p:nvGrpSpPr>
        <p:grpSpPr>
          <a:xfrm>
            <a:off x="9752965" y="5863590"/>
            <a:ext cx="2246630" cy="510540"/>
            <a:chOff x="312" y="9240"/>
            <a:chExt cx="3993" cy="804"/>
          </a:xfrm>
        </p:grpSpPr>
        <p:sp>
          <p:nvSpPr>
            <p:cNvPr id="133" name="圆角矩形 181"/>
            <p:cNvSpPr/>
            <p:nvPr>
              <p:custDataLst>
                <p:tags r:id="rId68"/>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34" name="圆角矩形 48"/>
            <p:cNvSpPr/>
            <p:nvPr>
              <p:custDataLst>
                <p:tags r:id="rId69"/>
              </p:custDataLst>
            </p:nvPr>
          </p:nvSpPr>
          <p:spPr>
            <a:xfrm>
              <a:off x="317" y="948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AlmaLinux release 9.0 (Emerald Puma)</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98" name="文本框 197"/>
          <p:cNvSpPr txBox="1"/>
          <p:nvPr>
            <p:custDataLst>
              <p:tags r:id="rId70"/>
            </p:custDataLst>
          </p:nvPr>
        </p:nvSpPr>
        <p:spPr>
          <a:xfrm>
            <a:off x="429260" y="1276350"/>
            <a:ext cx="2008505"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中国商品信息服务</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V3</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216535" y="1362710"/>
            <a:ext cx="2420620" cy="5424170"/>
            <a:chOff x="173" y="2146"/>
            <a:chExt cx="4090" cy="8542"/>
          </a:xfrm>
        </p:grpSpPr>
        <p:sp>
          <p:nvSpPr>
            <p:cNvPr id="180" name="圆角矩形 53"/>
            <p:cNvSpPr/>
            <p:nvPr>
              <p:custDataLst>
                <p:tags r:id="rId71"/>
              </p:custDataLst>
            </p:nvPr>
          </p:nvSpPr>
          <p:spPr>
            <a:xfrm>
              <a:off x="178" y="2648"/>
              <a:ext cx="3978" cy="787"/>
            </a:xfrm>
            <a:prstGeom prst="roundRect">
              <a:avLst>
                <a:gd name="adj" fmla="val 4687"/>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1" name="圆角矩形 180"/>
            <p:cNvSpPr/>
            <p:nvPr>
              <p:custDataLst>
                <p:tags r:id="rId72"/>
              </p:custDataLst>
            </p:nvPr>
          </p:nvSpPr>
          <p:spPr>
            <a:xfrm>
              <a:off x="232" y="2853"/>
              <a:ext cx="761"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产品</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管理</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圆角矩形 35"/>
            <p:cNvSpPr/>
            <p:nvPr>
              <p:custDataLst>
                <p:tags r:id="rId73"/>
              </p:custDataLst>
            </p:nvPr>
          </p:nvSpPr>
          <p:spPr>
            <a:xfrm>
              <a:off x="179" y="7748"/>
              <a:ext cx="3978" cy="1374"/>
            </a:xfrm>
            <a:prstGeom prst="roundRect">
              <a:avLst>
                <a:gd name="adj" fmla="val 2108"/>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50000"/>
                </a:lnSpc>
                <a:spcBef>
                  <a:spcPts val="0"/>
                </a:spcBef>
                <a:spcAft>
                  <a:spcPts val="0"/>
                </a:spcAft>
                <a:buClrTx/>
                <a:buSzTx/>
                <a:buFontTx/>
                <a:buNone/>
                <a:defRPr/>
              </a:pPr>
              <a:r>
                <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服务器</a:t>
              </a:r>
              <a:endParaRPr lang="zh-CN" altLang="en-US" sz="10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7" name="圆角矩形 46"/>
            <p:cNvSpPr/>
            <p:nvPr>
              <p:custDataLst>
                <p:tags r:id="rId74"/>
              </p:custDataLst>
            </p:nvPr>
          </p:nvSpPr>
          <p:spPr>
            <a:xfrm>
              <a:off x="175" y="10133"/>
              <a:ext cx="3979" cy="396"/>
            </a:xfrm>
            <a:prstGeom prst="roundRect">
              <a:avLst>
                <a:gd name="adj" fmla="val 6150"/>
              </a:avLst>
            </a:prstGeom>
            <a:solidFill>
              <a:srgbClr val="F8FBFF"/>
            </a:solidFill>
            <a:ln w="1905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X86</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88" name="组合 187"/>
            <p:cNvGrpSpPr/>
            <p:nvPr/>
          </p:nvGrpSpPr>
          <p:grpSpPr>
            <a:xfrm>
              <a:off x="173" y="3575"/>
              <a:ext cx="4007" cy="3148"/>
              <a:chOff x="1033" y="2643"/>
              <a:chExt cx="3973" cy="3330"/>
            </a:xfrm>
          </p:grpSpPr>
          <p:sp>
            <p:nvSpPr>
              <p:cNvPr id="189" name="圆角矩形 148"/>
              <p:cNvSpPr/>
              <p:nvPr>
                <p:custDataLst>
                  <p:tags r:id="rId75"/>
                </p:custDataLst>
              </p:nvPr>
            </p:nvSpPr>
            <p:spPr>
              <a:xfrm>
                <a:off x="1033" y="2643"/>
                <a:ext cx="3973" cy="3330"/>
              </a:xfrm>
              <a:prstGeom prst="roundRect">
                <a:avLst>
                  <a:gd name="adj" fmla="val 2108"/>
                </a:avLst>
              </a:prstGeom>
              <a:solidFill>
                <a:srgbClr val="F2F8FF"/>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开发框架/语言</a:t>
                </a:r>
                <a:endParaRPr kumimoji="0" lang="zh-CN" altLang="en-US" sz="12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90" name="圆角矩形 48"/>
              <p:cNvSpPr/>
              <p:nvPr>
                <p:custDataLst>
                  <p:tags r:id="rId76"/>
                </p:custDataLst>
              </p:nvPr>
            </p:nvSpPr>
            <p:spPr>
              <a:xfrm>
                <a:off x="1237" y="3016"/>
                <a:ext cx="3671" cy="2511"/>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indent="0" algn="ctr" defTabSz="914400" rtl="0" fontAlgn="auto">
                  <a:lnSpc>
                    <a:spcPct val="18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前端框架</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webForm</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MVC</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、WebService、API、</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HTML</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a:t>
                </a:r>
                <a:r>
                  <a:rPr lang="en-US" altLang="zh-CN" sz="1000" b="1" noProof="0" dirty="0" err="1">
                    <a:ln>
                      <a:noFill/>
                    </a:ln>
                    <a:solidFill>
                      <a:srgbClr val="000000"/>
                    </a:solidFill>
                    <a:effectLst/>
                    <a:uLnTx/>
                    <a:uFillTx/>
                    <a:latin typeface="微软雅黑" panose="020B0503020204020204" charset="-122"/>
                    <a:ea typeface="微软雅黑" panose="020B0503020204020204" charset="-122"/>
                    <a:sym typeface="+mn-ea"/>
                  </a:rPr>
                  <a:t>Jsp</a:t>
                </a:r>
                <a:endPar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开发框架</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Asp.net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、.NET MVC、.NET API</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R="0" lvl="0" indent="0" algn="ctr" defTabSz="914400" rtl="0" fontAlgn="auto">
                  <a:lnSpc>
                    <a:spcPct val="18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架构</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开发语言</a:t>
                </a: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rPr>
                  <a:t>  B/S </a:t>
                </a: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C# </a:t>
                </a: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91" name="圆角矩形 181"/>
            <p:cNvSpPr/>
            <p:nvPr>
              <p:custDataLst>
                <p:tags r:id="rId77"/>
              </p:custDataLst>
            </p:nvPr>
          </p:nvSpPr>
          <p:spPr>
            <a:xfrm>
              <a:off x="173" y="6838"/>
              <a:ext cx="4000"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cxnSp>
          <p:nvCxnSpPr>
            <p:cNvPr id="192" name="直接连接符 191"/>
            <p:cNvCxnSpPr/>
            <p:nvPr>
              <p:custDataLst>
                <p:tags r:id="rId78"/>
              </p:custDataLst>
            </p:nvPr>
          </p:nvCxnSpPr>
          <p:spPr>
            <a:xfrm>
              <a:off x="647" y="5352"/>
              <a:ext cx="2997"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cxnSp>
          <p:nvCxnSpPr>
            <p:cNvPr id="193" name="直接连接符 192"/>
            <p:cNvCxnSpPr/>
            <p:nvPr>
              <p:custDataLst>
                <p:tags r:id="rId79"/>
              </p:custDataLst>
            </p:nvPr>
          </p:nvCxnSpPr>
          <p:spPr>
            <a:xfrm>
              <a:off x="534" y="6216"/>
              <a:ext cx="2997" cy="0"/>
            </a:xfrm>
            <a:prstGeom prst="line">
              <a:avLst/>
            </a:prstGeom>
            <a:ln w="6350">
              <a:solidFill>
                <a:srgbClr val="4874CB"/>
              </a:solidFill>
              <a:prstDash val="dash"/>
            </a:ln>
          </p:spPr>
          <p:style>
            <a:lnRef idx="2">
              <a:schemeClr val="accent1"/>
            </a:lnRef>
            <a:fillRef idx="0">
              <a:schemeClr val="accent1"/>
            </a:fillRef>
            <a:effectRef idx="1">
              <a:schemeClr val="accent1"/>
            </a:effectRef>
            <a:fontRef idx="minor">
              <a:schemeClr val="tx1"/>
            </a:fontRef>
          </p:style>
        </p:cxnSp>
        <p:sp>
          <p:nvSpPr>
            <p:cNvPr id="194" name="圆角矩形 31"/>
            <p:cNvSpPr/>
            <p:nvPr>
              <p:custDataLst>
                <p:tags r:id="rId80"/>
              </p:custDataLst>
            </p:nvPr>
          </p:nvSpPr>
          <p:spPr>
            <a:xfrm>
              <a:off x="1111" y="2852"/>
              <a:ext cx="760"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dirty="0">
                  <a:solidFill>
                    <a:prstClr val="black"/>
                  </a:solidFill>
                  <a:latin typeface="微软雅黑" panose="020B0503020204020204" charset="-122"/>
                  <a:ea typeface="微软雅黑" panose="020B0503020204020204" charset="-122"/>
                </a:rPr>
                <a:t>条码</a:t>
              </a:r>
              <a:endParaRPr lang="en-US" altLang="zh-CN" sz="900" b="1" dirty="0">
                <a:solidFill>
                  <a:prstClr val="black"/>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rPr>
                <a:t>微站</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95" name="圆角矩形 32"/>
            <p:cNvSpPr/>
            <p:nvPr>
              <p:custDataLst>
                <p:tags r:id="rId81"/>
              </p:custDataLst>
            </p:nvPr>
          </p:nvSpPr>
          <p:spPr>
            <a:xfrm>
              <a:off x="2005" y="2853"/>
              <a:ext cx="760"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全球</a:t>
              </a:r>
              <a:endParaRPr kumimoji="0" lang="en-US" altLang="zh-CN"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注册</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6" name="圆角矩形 33"/>
            <p:cNvSpPr/>
            <p:nvPr>
              <p:custDataLst>
                <p:tags r:id="rId82"/>
              </p:custDataLst>
            </p:nvPr>
          </p:nvSpPr>
          <p:spPr>
            <a:xfrm>
              <a:off x="3787" y="2858"/>
              <a:ext cx="309"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7" name="圆角矩形 196"/>
            <p:cNvSpPr/>
            <p:nvPr>
              <p:custDataLst>
                <p:tags r:id="rId83"/>
              </p:custDataLst>
            </p:nvPr>
          </p:nvSpPr>
          <p:spPr>
            <a:xfrm>
              <a:off x="2894" y="2861"/>
              <a:ext cx="760" cy="481"/>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微信共享</a:t>
              </a:r>
              <a:endParaRPr kumimoji="0" lang="zh-CN" altLang="en-US" sz="9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199" name="直接连接符 198"/>
            <p:cNvCxnSpPr/>
            <p:nvPr>
              <p:custDataLst>
                <p:tags r:id="rId84"/>
              </p:custDataLst>
            </p:nvPr>
          </p:nvCxnSpPr>
          <p:spPr>
            <a:xfrm>
              <a:off x="4263" y="2146"/>
              <a:ext cx="0" cy="8542"/>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200" name="圆柱形 6"/>
            <p:cNvSpPr/>
            <p:nvPr>
              <p:custDataLst>
                <p:tags r:id="rId85"/>
              </p:custDataLst>
            </p:nvPr>
          </p:nvSpPr>
          <p:spPr>
            <a:xfrm>
              <a:off x="459" y="7030"/>
              <a:ext cx="980" cy="510"/>
            </a:xfrm>
            <a:prstGeom prst="can">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SQL</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SERVER </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02" name="圆柱形 26"/>
            <p:cNvSpPr/>
            <p:nvPr>
              <p:custDataLst>
                <p:tags r:id="rId86"/>
              </p:custDataLst>
            </p:nvPr>
          </p:nvSpPr>
          <p:spPr>
            <a:xfrm>
              <a:off x="1703" y="7030"/>
              <a:ext cx="980" cy="51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Redis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04" name="组合 203"/>
            <p:cNvGrpSpPr/>
            <p:nvPr/>
          </p:nvGrpSpPr>
          <p:grpSpPr>
            <a:xfrm>
              <a:off x="180" y="9228"/>
              <a:ext cx="3992" cy="804"/>
              <a:chOff x="312" y="9240"/>
              <a:chExt cx="3992" cy="804"/>
            </a:xfrm>
          </p:grpSpPr>
          <p:sp>
            <p:nvSpPr>
              <p:cNvPr id="205" name="圆角矩形 181"/>
              <p:cNvSpPr/>
              <p:nvPr>
                <p:custDataLst>
                  <p:tags r:id="rId87"/>
                </p:custDataLst>
              </p:nvPr>
            </p:nvSpPr>
            <p:spPr>
              <a:xfrm>
                <a:off x="312" y="9240"/>
                <a:ext cx="3993" cy="804"/>
              </a:xfrm>
              <a:prstGeom prst="roundRect">
                <a:avLst>
                  <a:gd name="adj" fmla="val 6150"/>
                </a:avLst>
              </a:prstGeom>
              <a:solidFill>
                <a:schemeClr val="bg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rPr>
                  <a:t>操作系统</a:t>
                </a:r>
                <a:endParaRPr kumimoji="0" lang="zh-CN" altLang="en-US" sz="1000" b="1" i="0" u="none" strike="noStrike" kern="1200" cap="none" spc="0" normalizeH="0" baseline="0"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06" name="圆角矩形 48"/>
              <p:cNvSpPr/>
              <p:nvPr>
                <p:custDataLst>
                  <p:tags r:id="rId88"/>
                </p:custDataLst>
              </p:nvPr>
            </p:nvSpPr>
            <p:spPr>
              <a:xfrm>
                <a:off x="317" y="9522"/>
                <a:ext cx="3972" cy="453"/>
              </a:xfrm>
              <a:prstGeom prst="roundRect">
                <a:avLst>
                  <a:gd name="adj" fmla="val 6150"/>
                </a:avLst>
              </a:prstGeom>
              <a:noFill/>
              <a:ln w="12700">
                <a:noFill/>
              </a:ln>
              <a:extLst>
                <a:ext uri="{909E8E84-426E-40DD-AFC4-6F175D3DCCD1}">
                  <a14:hiddenFill xmlns:a14="http://schemas.microsoft.com/office/drawing/2010/main">
                    <a:solidFill>
                      <a:srgbClr val="F8F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R="0" lvl="0" algn="ctr" defTabSz="914400" rtl="0" fontAlgn="auto">
                  <a:lnSpc>
                    <a:spcPct val="160000"/>
                  </a:lnSpc>
                  <a:spcBef>
                    <a:spcPts val="0"/>
                  </a:spcBef>
                  <a:spcAft>
                    <a:spcPts val="0"/>
                  </a:spcAft>
                  <a:buClrTx/>
                  <a:buSzTx/>
                  <a:buFontTx/>
                  <a:buNone/>
                  <a:defRPr/>
                </a:pPr>
                <a:r>
                  <a:rPr sz="900" b="1" noProof="0" dirty="0">
                    <a:ln>
                      <a:noFill/>
                    </a:ln>
                    <a:solidFill>
                      <a:srgbClr val="000000"/>
                    </a:solidFill>
                    <a:effectLst/>
                    <a:uLnTx/>
                    <a:uFillTx/>
                    <a:latin typeface="微软雅黑" panose="020B0503020204020204" charset="-122"/>
                    <a:ea typeface="微软雅黑" panose="020B0503020204020204" charset="-122"/>
                    <a:sym typeface="+mn-ea"/>
                  </a:rPr>
                  <a:t>windwos server 2008 r2</a:t>
                </a:r>
                <a:endParaRPr sz="900" b="1" noProof="0" dirty="0">
                  <a:ln>
                    <a:noFill/>
                  </a:ln>
                  <a:solidFill>
                    <a:srgbClr val="000000"/>
                  </a:solidFill>
                  <a:effectLst/>
                  <a:uLnTx/>
                  <a:uFillTx/>
                  <a:latin typeface="微软雅黑" panose="020B0503020204020204" charset="-122"/>
                  <a:ea typeface="微软雅黑" panose="020B0503020204020204" charset="-122"/>
                  <a:sym typeface="+mn-ea"/>
                </a:endParaRPr>
              </a:p>
            </p:txBody>
          </p:sp>
        </p:grpSp>
        <p:sp>
          <p:nvSpPr>
            <p:cNvPr id="13" name="圆柱形 26"/>
            <p:cNvSpPr/>
            <p:nvPr>
              <p:custDataLst>
                <p:tags r:id="rId89"/>
              </p:custDataLst>
            </p:nvPr>
          </p:nvSpPr>
          <p:spPr>
            <a:xfrm>
              <a:off x="2946" y="7030"/>
              <a:ext cx="980" cy="510"/>
            </a:xfrm>
            <a:prstGeom prst="flowChartMagneticDisk">
              <a:avLst/>
            </a:prstGeom>
            <a:solidFill>
              <a:srgbClr val="F2F8FF"/>
            </a:solidFill>
            <a:ln w="3175">
              <a:solidFill>
                <a:srgbClr val="4874CB"/>
              </a:solid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ES</a:t>
              </a:r>
              <a:endParaRPr lang="en-US" altLang="zh-CN" sz="9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sp>
        <p:nvSpPr>
          <p:cNvPr id="53" name="圆角矩形 37"/>
          <p:cNvSpPr/>
          <p:nvPr>
            <p:custDataLst>
              <p:tags r:id="rId90"/>
            </p:custDataLst>
          </p:nvPr>
        </p:nvSpPr>
        <p:spPr>
          <a:xfrm>
            <a:off x="3001812" y="521952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2</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54" name="圆角矩形 38"/>
          <p:cNvSpPr/>
          <p:nvPr>
            <p:custDataLst>
              <p:tags r:id="rId91"/>
            </p:custDataLst>
          </p:nvPr>
        </p:nvSpPr>
        <p:spPr>
          <a:xfrm>
            <a:off x="3985580" y="521952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测试</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停）</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18" name="圆角矩形 36"/>
          <p:cNvSpPr/>
          <p:nvPr>
            <p:custDataLst>
              <p:tags r:id="rId92"/>
            </p:custDataLst>
          </p:nvPr>
        </p:nvSpPr>
        <p:spPr>
          <a:xfrm>
            <a:off x="7830199" y="521952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宋体" charset="0"/>
                <a:sym typeface="+mn-ea"/>
              </a:rPr>
              <a:t>(</a:t>
            </a:r>
            <a:r>
              <a:rPr lang="zh-CN" altLang="en-US" sz="1000" b="1" noProof="0" dirty="0">
                <a:ln>
                  <a:noFill/>
                </a:ln>
                <a:solidFill>
                  <a:srgbClr val="000000"/>
                </a:solidFill>
                <a:effectLst/>
                <a:uLnTx/>
                <a:uFillTx/>
                <a:latin typeface="微软雅黑" panose="020B0503020204020204" charset="-122"/>
                <a:ea typeface="宋体" charset="0"/>
                <a:sym typeface="+mn-ea"/>
              </a:rPr>
              <a:t>共用</a:t>
            </a:r>
            <a:r>
              <a:rPr lang="en-US" altLang="zh-CN" sz="1000" b="1" noProof="0" dirty="0">
                <a:ln>
                  <a:noFill/>
                </a:ln>
                <a:solidFill>
                  <a:srgbClr val="000000"/>
                </a:solidFill>
                <a:effectLst/>
                <a:uLnTx/>
                <a:uFillTx/>
                <a:latin typeface="微软雅黑" panose="020B0503020204020204" charset="-122"/>
                <a:ea typeface="宋体" charset="0"/>
                <a:sym typeface="+mn-ea"/>
              </a:rPr>
              <a: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19" name="圆角矩形 37"/>
          <p:cNvSpPr/>
          <p:nvPr>
            <p:custDataLst>
              <p:tags r:id="rId93"/>
            </p:custDataLst>
          </p:nvPr>
        </p:nvSpPr>
        <p:spPr>
          <a:xfrm>
            <a:off x="8711732" y="5219522"/>
            <a:ext cx="639469" cy="499944"/>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中间件</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宋体" charset="0"/>
                <a:sym typeface="+mn-ea"/>
              </a:rPr>
              <a:t>(</a:t>
            </a:r>
            <a:r>
              <a:rPr lang="zh-CN" altLang="en-US" sz="1000" b="1" noProof="0" dirty="0">
                <a:ln>
                  <a:noFill/>
                </a:ln>
                <a:solidFill>
                  <a:srgbClr val="000000"/>
                </a:solidFill>
                <a:effectLst/>
                <a:uLnTx/>
                <a:uFillTx/>
                <a:latin typeface="微软雅黑" panose="020B0503020204020204" charset="-122"/>
                <a:ea typeface="宋体" charset="0"/>
                <a:sym typeface="+mn-ea"/>
              </a:rPr>
              <a:t>共用</a:t>
            </a:r>
            <a:r>
              <a:rPr lang="en-US" altLang="zh-CN" sz="1000" b="1" noProof="0" dirty="0">
                <a:ln>
                  <a:noFill/>
                </a:ln>
                <a:solidFill>
                  <a:srgbClr val="000000"/>
                </a:solidFill>
                <a:effectLst/>
                <a:uLnTx/>
                <a:uFillTx/>
                <a:latin typeface="微软雅黑" panose="020B0503020204020204" charset="-122"/>
                <a:ea typeface="宋体" charset="0"/>
                <a:sym typeface="+mn-ea"/>
              </a:rPr>
              <a: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4" name="圆角矩形 36"/>
          <p:cNvSpPr/>
          <p:nvPr>
            <p:custDataLst>
              <p:tags r:id="rId94"/>
            </p:custDataLst>
          </p:nvPr>
        </p:nvSpPr>
        <p:spPr>
          <a:xfrm>
            <a:off x="328930" y="5219700"/>
            <a:ext cx="691515" cy="49974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4</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8" name="圆角矩形 37"/>
          <p:cNvSpPr/>
          <p:nvPr>
            <p:custDataLst>
              <p:tags r:id="rId95"/>
            </p:custDataLst>
          </p:nvPr>
        </p:nvSpPr>
        <p:spPr>
          <a:xfrm>
            <a:off x="1108075" y="5219700"/>
            <a:ext cx="655320" cy="499745"/>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中间件</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3</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10" name="圆角矩形 38"/>
          <p:cNvSpPr/>
          <p:nvPr>
            <p:custDataLst>
              <p:tags r:id="rId96"/>
            </p:custDataLst>
          </p:nvPr>
        </p:nvSpPr>
        <p:spPr>
          <a:xfrm>
            <a:off x="1826584" y="5219411"/>
            <a:ext cx="655320" cy="499852"/>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微软雅黑" panose="020B0503020204020204" charset="-122"/>
                <a:sym typeface="+mn-ea"/>
              </a:rPr>
              <a:t>1</a:t>
            </a: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台</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nvGrpSpPr>
          <p:cNvPr id="40" name="组合 39"/>
          <p:cNvGrpSpPr/>
          <p:nvPr/>
        </p:nvGrpSpPr>
        <p:grpSpPr>
          <a:xfrm>
            <a:off x="5126038" y="5219700"/>
            <a:ext cx="2070735" cy="499110"/>
            <a:chOff x="8166" y="8220"/>
            <a:chExt cx="3261" cy="786"/>
          </a:xfrm>
        </p:grpSpPr>
        <p:sp>
          <p:nvSpPr>
            <p:cNvPr id="11" name="圆角矩形 36"/>
            <p:cNvSpPr/>
            <p:nvPr>
              <p:custDataLst>
                <p:tags r:id="rId97"/>
              </p:custDataLst>
            </p:nvPr>
          </p:nvSpPr>
          <p:spPr>
            <a:xfrm>
              <a:off x="8166"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宋体" charset="0"/>
                  <a:sym typeface="+mn-ea"/>
                </a:rPr>
                <a:t>(</a:t>
              </a:r>
              <a:r>
                <a:rPr lang="zh-CN" altLang="en-US" sz="1000" b="1" noProof="0" dirty="0">
                  <a:ln>
                    <a:noFill/>
                  </a:ln>
                  <a:solidFill>
                    <a:srgbClr val="000000"/>
                  </a:solidFill>
                  <a:effectLst/>
                  <a:uLnTx/>
                  <a:uFillTx/>
                  <a:latin typeface="微软雅黑" panose="020B0503020204020204" charset="-122"/>
                  <a:ea typeface="宋体" charset="0"/>
                  <a:sym typeface="+mn-ea"/>
                </a:rPr>
                <a:t>共用</a:t>
              </a:r>
              <a:r>
                <a:rPr lang="en-US" altLang="zh-CN" sz="1000" b="1" noProof="0" dirty="0">
                  <a:ln>
                    <a:noFill/>
                  </a:ln>
                  <a:solidFill>
                    <a:srgbClr val="000000"/>
                  </a:solidFill>
                  <a:effectLst/>
                  <a:uLnTx/>
                  <a:uFillTx/>
                  <a:latin typeface="微软雅黑" panose="020B0503020204020204" charset="-122"/>
                  <a:ea typeface="宋体" charset="0"/>
                  <a:sym typeface="+mn-ea"/>
                </a:rPr>
                <a: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17" name="圆角矩形 38"/>
            <p:cNvSpPr/>
            <p:nvPr>
              <p:custDataLst>
                <p:tags r:id="rId98"/>
              </p:custDataLst>
            </p:nvPr>
          </p:nvSpPr>
          <p:spPr>
            <a:xfrm>
              <a:off x="10421"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宋体" charset="0"/>
                  <a:sym typeface="+mn-ea"/>
                </a:rPr>
                <a:t>(</a:t>
              </a:r>
              <a:r>
                <a:rPr lang="zh-CN" altLang="en-US" sz="1000" b="1" noProof="0" dirty="0">
                  <a:ln>
                    <a:noFill/>
                  </a:ln>
                  <a:solidFill>
                    <a:srgbClr val="000000"/>
                  </a:solidFill>
                  <a:effectLst/>
                  <a:uLnTx/>
                  <a:uFillTx/>
                  <a:latin typeface="微软雅黑" panose="020B0503020204020204" charset="-122"/>
                  <a:ea typeface="宋体" charset="0"/>
                  <a:sym typeface="+mn-ea"/>
                </a:rPr>
                <a:t>共用</a:t>
              </a:r>
              <a:r>
                <a:rPr lang="en-US" altLang="zh-CN" sz="1000" b="1" noProof="0" dirty="0">
                  <a:ln>
                    <a:noFill/>
                  </a:ln>
                  <a:solidFill>
                    <a:srgbClr val="000000"/>
                  </a:solidFill>
                  <a:effectLst/>
                  <a:uLnTx/>
                  <a:uFillTx/>
                  <a:latin typeface="微软雅黑" panose="020B0503020204020204" charset="-122"/>
                  <a:ea typeface="宋体" charset="0"/>
                  <a:sym typeface="+mn-ea"/>
                </a:rPr>
                <a: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34" name="圆角矩形 37"/>
            <p:cNvSpPr/>
            <p:nvPr>
              <p:custDataLst>
                <p:tags r:id="rId99"/>
              </p:custDataLst>
            </p:nvPr>
          </p:nvSpPr>
          <p:spPr>
            <a:xfrm>
              <a:off x="9281" y="8220"/>
              <a:ext cx="1032"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中间件</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宋体" charset="0"/>
                  <a:sym typeface="+mn-ea"/>
                </a:rPr>
                <a:t>(</a:t>
              </a:r>
              <a:r>
                <a:rPr lang="zh-CN" altLang="en-US" sz="1000" b="1" noProof="0" dirty="0">
                  <a:ln>
                    <a:noFill/>
                  </a:ln>
                  <a:solidFill>
                    <a:srgbClr val="000000"/>
                  </a:solidFill>
                  <a:effectLst/>
                  <a:uLnTx/>
                  <a:uFillTx/>
                  <a:latin typeface="微软雅黑" panose="020B0503020204020204" charset="-122"/>
                  <a:ea typeface="宋体" charset="0"/>
                  <a:sym typeface="+mn-ea"/>
                </a:rPr>
                <a:t>共用</a:t>
              </a:r>
              <a:r>
                <a:rPr lang="en-US" altLang="zh-CN" sz="1000" b="1" noProof="0" dirty="0">
                  <a:ln>
                    <a:noFill/>
                  </a:ln>
                  <a:solidFill>
                    <a:srgbClr val="000000"/>
                  </a:solidFill>
                  <a:effectLst/>
                  <a:uLnTx/>
                  <a:uFillTx/>
                  <a:latin typeface="微软雅黑" panose="020B0503020204020204" charset="-122"/>
                  <a:ea typeface="宋体" charset="0"/>
                  <a:sym typeface="+mn-ea"/>
                </a:rPr>
                <a: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grpSp>
        <p:nvGrpSpPr>
          <p:cNvPr id="63" name="组合 62"/>
          <p:cNvGrpSpPr/>
          <p:nvPr/>
        </p:nvGrpSpPr>
        <p:grpSpPr>
          <a:xfrm>
            <a:off x="9861868" y="5220335"/>
            <a:ext cx="2070735" cy="499110"/>
            <a:chOff x="8166" y="8220"/>
            <a:chExt cx="3261" cy="786"/>
          </a:xfrm>
        </p:grpSpPr>
        <p:sp>
          <p:nvSpPr>
            <p:cNvPr id="69" name="圆角矩形 36"/>
            <p:cNvSpPr/>
            <p:nvPr>
              <p:custDataLst>
                <p:tags r:id="rId100"/>
              </p:custDataLst>
            </p:nvPr>
          </p:nvSpPr>
          <p:spPr>
            <a:xfrm>
              <a:off x="8166"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宋体" charset="0"/>
                  <a:sym typeface="+mn-ea"/>
                </a:rPr>
                <a:t>(</a:t>
              </a:r>
              <a:r>
                <a:rPr lang="zh-CN" altLang="en-US" sz="1000" b="1" noProof="0" dirty="0">
                  <a:ln>
                    <a:noFill/>
                  </a:ln>
                  <a:solidFill>
                    <a:srgbClr val="000000"/>
                  </a:solidFill>
                  <a:effectLst/>
                  <a:uLnTx/>
                  <a:uFillTx/>
                  <a:latin typeface="微软雅黑" panose="020B0503020204020204" charset="-122"/>
                  <a:ea typeface="宋体" charset="0"/>
                  <a:sym typeface="+mn-ea"/>
                </a:rPr>
                <a:t>共用</a:t>
              </a:r>
              <a:r>
                <a:rPr lang="en-US" altLang="zh-CN" sz="1000" b="1" noProof="0" dirty="0">
                  <a:ln>
                    <a:noFill/>
                  </a:ln>
                  <a:solidFill>
                    <a:srgbClr val="000000"/>
                  </a:solidFill>
                  <a:effectLst/>
                  <a:uLnTx/>
                  <a:uFillTx/>
                  <a:latin typeface="微软雅黑" panose="020B0503020204020204" charset="-122"/>
                  <a:ea typeface="宋体" charset="0"/>
                  <a:sym typeface="+mn-ea"/>
                </a:rPr>
                <a: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71" name="圆角矩形 38"/>
            <p:cNvSpPr/>
            <p:nvPr>
              <p:custDataLst>
                <p:tags r:id="rId101"/>
              </p:custDataLst>
            </p:nvPr>
          </p:nvSpPr>
          <p:spPr>
            <a:xfrm>
              <a:off x="10421" y="8220"/>
              <a:ext cx="1007"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备份</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宋体" charset="0"/>
                  <a:sym typeface="+mn-ea"/>
                </a:rPr>
                <a:t>(</a:t>
              </a:r>
              <a:r>
                <a:rPr lang="zh-CN" altLang="en-US" sz="1000" b="1" noProof="0" dirty="0">
                  <a:ln>
                    <a:noFill/>
                  </a:ln>
                  <a:solidFill>
                    <a:srgbClr val="000000"/>
                  </a:solidFill>
                  <a:effectLst/>
                  <a:uLnTx/>
                  <a:uFillTx/>
                  <a:latin typeface="微软雅黑" panose="020B0503020204020204" charset="-122"/>
                  <a:ea typeface="宋体" charset="0"/>
                  <a:sym typeface="+mn-ea"/>
                </a:rPr>
                <a:t>共用</a:t>
              </a:r>
              <a:r>
                <a:rPr lang="en-US" altLang="zh-CN" sz="1000" b="1" noProof="0" dirty="0">
                  <a:ln>
                    <a:noFill/>
                  </a:ln>
                  <a:solidFill>
                    <a:srgbClr val="000000"/>
                  </a:solidFill>
                  <a:effectLst/>
                  <a:uLnTx/>
                  <a:uFillTx/>
                  <a:latin typeface="微软雅黑" panose="020B0503020204020204" charset="-122"/>
                  <a:ea typeface="宋体" charset="0"/>
                  <a:sym typeface="+mn-ea"/>
                </a:rPr>
                <a: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81" name="圆角矩形 37"/>
            <p:cNvSpPr/>
            <p:nvPr>
              <p:custDataLst>
                <p:tags r:id="rId102"/>
              </p:custDataLst>
            </p:nvPr>
          </p:nvSpPr>
          <p:spPr>
            <a:xfrm>
              <a:off x="9281" y="8220"/>
              <a:ext cx="1032" cy="787"/>
            </a:xfrm>
            <a:prstGeom prst="roundRect">
              <a:avLst>
                <a:gd name="adj" fmla="val 6150"/>
              </a:avLst>
            </a:prstGeom>
            <a:solidFill>
              <a:srgbClr val="F8FBFF"/>
            </a:solidFill>
            <a:ln w="12700">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b="1" noProof="0" dirty="0">
                  <a:ln>
                    <a:noFill/>
                  </a:ln>
                  <a:solidFill>
                    <a:srgbClr val="000000"/>
                  </a:solidFill>
                  <a:effectLst/>
                  <a:uLnTx/>
                  <a:uFillTx/>
                  <a:latin typeface="微软雅黑" panose="020B0503020204020204" charset="-122"/>
                  <a:ea typeface="微软雅黑" panose="020B0503020204020204" charset="-122"/>
                  <a:sym typeface="+mn-ea"/>
                </a:rPr>
                <a:t>中间件</a:t>
              </a:r>
              <a:r>
                <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服务器</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noProof="0" dirty="0">
                  <a:ln>
                    <a:noFill/>
                  </a:ln>
                  <a:solidFill>
                    <a:srgbClr val="000000"/>
                  </a:solidFill>
                  <a:effectLst/>
                  <a:uLnTx/>
                  <a:uFillTx/>
                  <a:latin typeface="微软雅黑" panose="020B0503020204020204" charset="-122"/>
                  <a:ea typeface="宋体" charset="0"/>
                  <a:sym typeface="+mn-ea"/>
                </a:rPr>
                <a:t>(</a:t>
              </a:r>
              <a:r>
                <a:rPr lang="zh-CN" altLang="en-US" sz="1000" b="1" noProof="0" dirty="0">
                  <a:ln>
                    <a:noFill/>
                  </a:ln>
                  <a:solidFill>
                    <a:srgbClr val="000000"/>
                  </a:solidFill>
                  <a:effectLst/>
                  <a:uLnTx/>
                  <a:uFillTx/>
                  <a:latin typeface="微软雅黑" panose="020B0503020204020204" charset="-122"/>
                  <a:ea typeface="宋体" charset="0"/>
                  <a:sym typeface="+mn-ea"/>
                </a:rPr>
                <a:t>共用</a:t>
              </a:r>
              <a:r>
                <a:rPr lang="en-US" altLang="zh-CN" sz="1000" b="1" noProof="0" dirty="0">
                  <a:ln>
                    <a:noFill/>
                  </a:ln>
                  <a:solidFill>
                    <a:srgbClr val="000000"/>
                  </a:solidFill>
                  <a:effectLst/>
                  <a:uLnTx/>
                  <a:uFillTx/>
                  <a:latin typeface="微软雅黑" panose="020B0503020204020204" charset="-122"/>
                  <a:ea typeface="宋体" charset="0"/>
                  <a:sym typeface="+mn-ea"/>
                </a:rPr>
                <a:t>)</a:t>
              </a:r>
              <a:endParaRPr kumimoji="0" lang="zh-CN" altLang="en-US"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p:cNvSpPr/>
          <p:nvPr>
            <p:custDataLst>
              <p:tags r:id="rId1"/>
            </p:custDataLst>
          </p:nvPr>
        </p:nvSpPr>
        <p:spPr>
          <a:xfrm>
            <a:off x="1056640" y="1197610"/>
            <a:ext cx="10932795" cy="104394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sp>
        <p:nvSpPr>
          <p:cNvPr id="22" name="矩形 21"/>
          <p:cNvSpPr/>
          <p:nvPr/>
        </p:nvSpPr>
        <p:spPr>
          <a:xfrm>
            <a:off x="1061085" y="5725160"/>
            <a:ext cx="5142230" cy="68389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t" anchorCtr="0">
            <a:noAutofit/>
          </a:bodyPr>
          <a:lstStyle/>
          <a:p>
            <a:pPr algn="ctr"/>
            <a:r>
              <a:rPr lang="zh-CN" altLang="zh-CN" sz="1400" b="1" kern="100" dirty="0">
                <a:solidFill>
                  <a:schemeClr val="tx1"/>
                </a:solidFill>
                <a:effectLst/>
                <a:latin typeface="minorHAnsi"/>
                <a:ea typeface="微软雅黑" panose="020B0503020204020204" charset="-122"/>
                <a:cs typeface="微软雅黑" panose="020B0503020204020204" charset="-122"/>
              </a:rPr>
              <a:t>商品信息管理系统</a:t>
            </a:r>
            <a:r>
              <a:rPr lang="en-US" altLang="zh-CN" sz="1000" kern="100" dirty="0">
                <a:solidFill>
                  <a:schemeClr val="tx1"/>
                </a:solidFill>
                <a:effectLst/>
                <a:latin typeface="minorHAnsi"/>
                <a:ea typeface="微软雅黑" panose="020B0503020204020204" charset="-122"/>
                <a:cs typeface="微软雅黑" panose="020B0503020204020204" charset="-122"/>
              </a:rPr>
              <a:t>(</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rPr>
              <a:t>SQLSERVER)</a:t>
            </a:r>
            <a:endPar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endParaRPr>
          </a:p>
        </p:txBody>
      </p:sp>
      <p:cxnSp>
        <p:nvCxnSpPr>
          <p:cNvPr id="90" name="直接连接符 89"/>
          <p:cNvCxnSpPr/>
          <p:nvPr/>
        </p:nvCxnSpPr>
        <p:spPr>
          <a:xfrm>
            <a:off x="168102" y="3387636"/>
            <a:ext cx="11865610"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61085" y="2328545"/>
            <a:ext cx="5140960" cy="9912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sp>
        <p:nvSpPr>
          <p:cNvPr id="17" name="矩形 16"/>
          <p:cNvSpPr/>
          <p:nvPr/>
        </p:nvSpPr>
        <p:spPr>
          <a:xfrm>
            <a:off x="1061085" y="4632325"/>
            <a:ext cx="5141595" cy="79438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72000" rtlCol="0" anchor="ctr" anchorCtr="0"/>
          <a:lstStyle/>
          <a:p>
            <a:pPr>
              <a:lnSpc>
                <a:spcPct val="150000"/>
              </a:lnSpc>
            </a:pPr>
            <a:r>
              <a:rPr lang="zh-CN" altLang="en-US" b="1" dirty="0">
                <a:solidFill>
                  <a:schemeClr val="bg1"/>
                </a:solidFill>
                <a:latin typeface="微软雅黑" panose="020B0503020204020204" charset="-122"/>
                <a:ea typeface="微软雅黑" panose="020B0503020204020204" charset="-122"/>
              </a:rPr>
              <a:t>汇总层</a:t>
            </a:r>
            <a:endParaRPr lang="zh-CN" altLang="en-US" b="1" dirty="0">
              <a:solidFill>
                <a:schemeClr val="bg1"/>
              </a:solidFill>
              <a:latin typeface="微软雅黑" panose="020B0503020204020204" charset="-122"/>
              <a:ea typeface="微软雅黑" panose="020B0503020204020204" charset="-122"/>
            </a:endParaRPr>
          </a:p>
          <a:p>
            <a:pPr>
              <a:lnSpc>
                <a:spcPct val="150000"/>
              </a:lnSpc>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(SQLServer</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18" name="矩形 17"/>
          <p:cNvSpPr/>
          <p:nvPr/>
        </p:nvSpPr>
        <p:spPr>
          <a:xfrm>
            <a:off x="1061085" y="3526155"/>
            <a:ext cx="5141595" cy="82677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0" bIns="72000" numCol="1" spcCol="0" rtlCol="0" fromWordArt="0" anchor="ctr" anchorCtr="0" forceAA="0" compatLnSpc="1">
            <a:noAutofit/>
          </a:bodyPr>
          <a:lstStyle/>
          <a:p>
            <a:pPr lvl="0" algn="l">
              <a:lnSpc>
                <a:spcPct val="150000"/>
              </a:lnSpc>
              <a:buClrTx/>
              <a:buSzTx/>
              <a:buFontTx/>
            </a:pPr>
            <a:r>
              <a:rPr lang="zh-CN" altLang="en-US" b="1" dirty="0">
                <a:solidFill>
                  <a:schemeClr val="bg1"/>
                </a:solidFill>
                <a:latin typeface="微软雅黑" panose="020B0503020204020204" charset="-122"/>
                <a:ea typeface="微软雅黑" panose="020B0503020204020204" charset="-122"/>
                <a:sym typeface="+mn-ea"/>
              </a:rPr>
              <a:t>缓存</a:t>
            </a:r>
            <a:r>
              <a:rPr lang="zh-CN" altLang="en-US" b="1" dirty="0">
                <a:solidFill>
                  <a:schemeClr val="bg1"/>
                </a:solidFill>
                <a:latin typeface="微软雅黑" panose="020B0503020204020204" charset="-122"/>
                <a:ea typeface="微软雅黑" panose="020B0503020204020204" charset="-122"/>
                <a:sym typeface="+mn-ea"/>
              </a:rPr>
              <a:t>层</a:t>
            </a:r>
            <a:endParaRPr lang="zh-CN" altLang="en-US" b="1" dirty="0">
              <a:solidFill>
                <a:schemeClr val="bg1"/>
              </a:solidFill>
              <a:latin typeface="微软雅黑" panose="020B0503020204020204" charset="-122"/>
              <a:ea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(Redis</a:t>
            </a:r>
            <a:r>
              <a:rPr lang="zh-CN" altLang="en-US" sz="1000" kern="100" dirty="0">
                <a:solidFill>
                  <a:schemeClr val="bg1"/>
                </a:solidFill>
                <a:effectLst/>
                <a:latin typeface="minorHAnsi"/>
                <a:ea typeface="微软雅黑" panose="020B0503020204020204" charset="-122"/>
                <a:cs typeface="微软雅黑" panose="020B0503020204020204" charset="-122"/>
                <a:sym typeface="+mn-ea"/>
              </a:rPr>
              <a:t>、</a:t>
            </a: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ES</a:t>
            </a:r>
            <a:r>
              <a:rPr lang="zh-CN" altLang="en-US" sz="1000" kern="100" dirty="0">
                <a:solidFill>
                  <a:schemeClr val="bg1"/>
                </a:solidFill>
                <a:effectLst/>
                <a:latin typeface="minorHAnsi"/>
                <a:ea typeface="微软雅黑" panose="020B0503020204020204" charset="-122"/>
                <a:cs typeface="微软雅黑" panose="020B0503020204020204" charset="-122"/>
                <a:sym typeface="+mn-ea"/>
              </a:rPr>
              <a:t>、</a:t>
            </a:r>
            <a:endParaRPr lang="zh-CN" altLang="en-US" sz="1000" kern="100" dirty="0">
              <a:solidFill>
                <a:schemeClr val="bg1"/>
              </a:solidFill>
              <a:effectLst/>
              <a:latin typeface="minorHAnsi"/>
              <a:ea typeface="微软雅黑" panose="020B0503020204020204" charset="-122"/>
              <a:cs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mangoDB</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52" name="矩形 51"/>
          <p:cNvSpPr/>
          <p:nvPr/>
        </p:nvSpPr>
        <p:spPr bwMode="auto">
          <a:xfrm>
            <a:off x="3558097"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企业信息</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55" name="矩形 54"/>
          <p:cNvSpPr/>
          <p:nvPr/>
        </p:nvSpPr>
        <p:spPr bwMode="auto">
          <a:xfrm>
            <a:off x="1796062" y="604114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lstStyle/>
          <a:p>
            <a:pPr lvl="0" algn="ctr">
              <a:spcBef>
                <a:spcPts val="0"/>
              </a:spcBef>
              <a:spcAft>
                <a:spcPts val="0"/>
              </a:spcAft>
              <a:buClrTx/>
              <a:buSzTx/>
              <a:buFontTx/>
              <a:defRPr/>
            </a:pPr>
            <a:r>
              <a:rPr kumimoji="1" lang="zh-CN" sz="1000" kern="1600" spc="80" noProof="0" dirty="0">
                <a:ln>
                  <a:noFill/>
                </a:ln>
                <a:solidFill>
                  <a:schemeClr val="tx1"/>
                </a:solidFill>
                <a:effectLst/>
                <a:uLnTx/>
                <a:uFillTx/>
                <a:latin typeface="微软雅黑" panose="020B0503020204020204" charset="-122"/>
                <a:ea typeface="微软雅黑" panose="020B0503020204020204" charset="-122"/>
                <a:sym typeface="+mn-ea"/>
              </a:rPr>
              <a:t>国内产品数据</a:t>
            </a:r>
            <a:endParaRPr kumimoji="1" lang="zh-CN" altLang="en-US" sz="1000" kern="1600" spc="8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56" name="矩形 55"/>
          <p:cNvSpPr/>
          <p:nvPr/>
        </p:nvSpPr>
        <p:spPr bwMode="auto">
          <a:xfrm>
            <a:off x="2677352"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进口</a:t>
            </a:r>
            <a:r>
              <a:rPr lang="zh-CN" altLang="en-US" sz="1000" kern="0" dirty="0">
                <a:solidFill>
                  <a:prstClr val="black"/>
                </a:solidFill>
                <a:latin typeface="微软雅黑" panose="020B0503020204020204" charset="-122"/>
                <a:ea typeface="微软雅黑" panose="020B0503020204020204" charset="-122"/>
              </a:rPr>
              <a:t>产品数据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58" name="矩形 57"/>
          <p:cNvSpPr/>
          <p:nvPr/>
        </p:nvSpPr>
        <p:spPr bwMode="auto">
          <a:xfrm>
            <a:off x="2150894" y="5035792"/>
            <a:ext cx="504000"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国内</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endParaRPr lang="en-US" altLang="zh-CN" sz="1000" kern="0" dirty="0">
              <a:solidFill>
                <a:prstClr val="black"/>
              </a:solidFill>
              <a:latin typeface="微软雅黑" panose="020B0503020204020204" charset="-122"/>
              <a:ea typeface="微软雅黑" panose="020B0503020204020204" charset="-122"/>
            </a:endParaRPr>
          </a:p>
        </p:txBody>
      </p:sp>
      <p:sp>
        <p:nvSpPr>
          <p:cNvPr id="60" name="矩形 59"/>
          <p:cNvSpPr/>
          <p:nvPr/>
        </p:nvSpPr>
        <p:spPr bwMode="auto">
          <a:xfrm>
            <a:off x="2702519" y="5035792"/>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进口</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endParaRPr lang="en-US" altLang="zh-CN" sz="1000" kern="0" dirty="0">
              <a:solidFill>
                <a:prstClr val="black"/>
              </a:solidFill>
              <a:latin typeface="微软雅黑" panose="020B0503020204020204" charset="-122"/>
              <a:ea typeface="微软雅黑" panose="020B0503020204020204" charset="-122"/>
            </a:endParaRPr>
          </a:p>
        </p:txBody>
      </p:sp>
      <p:sp>
        <p:nvSpPr>
          <p:cNvPr id="61" name="矩形 60"/>
          <p:cNvSpPr/>
          <p:nvPr/>
        </p:nvSpPr>
        <p:spPr bwMode="auto">
          <a:xfrm>
            <a:off x="3253699" y="5035792"/>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62" name="矩形 61"/>
          <p:cNvSpPr/>
          <p:nvPr/>
        </p:nvSpPr>
        <p:spPr bwMode="auto">
          <a:xfrm>
            <a:off x="3804879" y="5035792"/>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lstStyle/>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厂商</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代码</a:t>
            </a:r>
            <a:endParaRPr lang="en-US" altLang="zh-CN" sz="1000" kern="0" dirty="0">
              <a:solidFill>
                <a:prstClr val="black"/>
              </a:solidFill>
              <a:latin typeface="微软雅黑" panose="020B0503020204020204" charset="-122"/>
              <a:ea typeface="微软雅黑" panose="020B0503020204020204" charset="-122"/>
            </a:endParaRPr>
          </a:p>
        </p:txBody>
      </p:sp>
      <p:sp>
        <p:nvSpPr>
          <p:cNvPr id="80" name="矩形 79"/>
          <p:cNvSpPr/>
          <p:nvPr/>
        </p:nvSpPr>
        <p:spPr>
          <a:xfrm>
            <a:off x="1950085" y="4017645"/>
            <a:ext cx="792000" cy="252095"/>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200" kern="100" dirty="0">
                <a:solidFill>
                  <a:srgbClr val="000000"/>
                </a:solidFill>
                <a:effectLst/>
                <a:latin typeface="微软雅黑" panose="020B0503020204020204" charset="-122"/>
                <a:ea typeface="微软雅黑" panose="020B0503020204020204" charset="-122"/>
                <a:cs typeface="微软雅黑" panose="020B0503020204020204" charset="-122"/>
              </a:rPr>
              <a:t>产品信息</a:t>
            </a:r>
            <a:endParaRPr lang="zh-CN" altLang="en-US" sz="1200" dirty="0">
              <a:latin typeface="微软雅黑" panose="020B0503020204020204" charset="-122"/>
              <a:ea typeface="微软雅黑" panose="020B0503020204020204" charset="-122"/>
            </a:endParaRPr>
          </a:p>
        </p:txBody>
      </p:sp>
      <p:sp>
        <p:nvSpPr>
          <p:cNvPr id="81" name="矩形 80"/>
          <p:cNvSpPr/>
          <p:nvPr/>
        </p:nvSpPr>
        <p:spPr>
          <a:xfrm>
            <a:off x="2873530" y="4014055"/>
            <a:ext cx="791845" cy="252000"/>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200" kern="100" dirty="0">
                <a:solidFill>
                  <a:srgbClr val="000000"/>
                </a:solidFill>
                <a:latin typeface="微软雅黑" panose="020B0503020204020204" charset="-122"/>
                <a:ea typeface="微软雅黑" panose="020B0503020204020204" charset="-122"/>
                <a:cs typeface="微软雅黑" panose="020B0503020204020204" charset="-122"/>
              </a:rPr>
              <a:t>企业信息</a:t>
            </a:r>
            <a:endParaRPr lang="zh-CN" altLang="en-US" sz="1200" dirty="0">
              <a:latin typeface="微软雅黑" panose="020B0503020204020204" charset="-122"/>
              <a:ea typeface="微软雅黑" panose="020B0503020204020204" charset="-122"/>
            </a:endParaRPr>
          </a:p>
        </p:txBody>
      </p:sp>
      <p:sp>
        <p:nvSpPr>
          <p:cNvPr id="11" name="矩形 10"/>
          <p:cNvSpPr/>
          <p:nvPr/>
        </p:nvSpPr>
        <p:spPr bwMode="auto">
          <a:xfrm>
            <a:off x="3796820" y="4014055"/>
            <a:ext cx="791845" cy="252000"/>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200" kern="100" dirty="0">
                <a:solidFill>
                  <a:srgbClr val="000000"/>
                </a:solidFill>
                <a:latin typeface="微软雅黑" panose="020B0503020204020204" charset="-122"/>
                <a:ea typeface="微软雅黑" panose="020B0503020204020204" charset="-122"/>
              </a:rPr>
              <a:t>品牌信息</a:t>
            </a:r>
            <a:endParaRPr lang="zh-CN" altLang="en-US" sz="1200" kern="100" dirty="0">
              <a:solidFill>
                <a:srgbClr val="000000"/>
              </a:solidFill>
              <a:latin typeface="微软雅黑" panose="020B0503020204020204" charset="-122"/>
              <a:ea typeface="微软雅黑" panose="020B0503020204020204" charset="-122"/>
            </a:endParaRPr>
          </a:p>
        </p:txBody>
      </p:sp>
      <p:sp>
        <p:nvSpPr>
          <p:cNvPr id="88" name="文本框 87"/>
          <p:cNvSpPr txBox="1"/>
          <p:nvPr/>
        </p:nvSpPr>
        <p:spPr>
          <a:xfrm>
            <a:off x="214173" y="1761874"/>
            <a:ext cx="762769" cy="922020"/>
          </a:xfrm>
          <a:prstGeom prst="rect">
            <a:avLst/>
          </a:prstGeom>
          <a:noFill/>
        </p:spPr>
        <p:txBody>
          <a:bodyPr wrap="square" rtlCol="0">
            <a:spAutoFit/>
          </a:bodyPr>
          <a:lstStyle/>
          <a:p>
            <a:pPr algn="ctr">
              <a:lnSpc>
                <a:spcPct val="150000"/>
              </a:lnSpc>
            </a:pPr>
            <a:r>
              <a:rPr lang="zh-CN" altLang="en-US" b="1" dirty="0">
                <a:solidFill>
                  <a:schemeClr val="tx1"/>
                </a:solidFill>
                <a:latin typeface="微软雅黑" panose="020B0503020204020204" charset="-122"/>
                <a:ea typeface="微软雅黑" panose="020B0503020204020204" charset="-122"/>
              </a:rPr>
              <a:t>数据应用</a:t>
            </a:r>
            <a:endParaRPr lang="zh-CN" altLang="en-US" b="1" dirty="0">
              <a:solidFill>
                <a:schemeClr val="tx1"/>
              </a:solidFill>
              <a:latin typeface="微软雅黑" panose="020B0503020204020204" charset="-122"/>
              <a:ea typeface="微软雅黑" panose="020B0503020204020204" charset="-122"/>
            </a:endParaRPr>
          </a:p>
        </p:txBody>
      </p:sp>
      <p:cxnSp>
        <p:nvCxnSpPr>
          <p:cNvPr id="91" name="直接连接符 90"/>
          <p:cNvCxnSpPr/>
          <p:nvPr/>
        </p:nvCxnSpPr>
        <p:spPr>
          <a:xfrm>
            <a:off x="168102" y="5634987"/>
            <a:ext cx="11901805"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2"/>
            </p:custDataLst>
          </p:nvPr>
        </p:nvSpPr>
        <p:spPr bwMode="auto">
          <a:xfrm>
            <a:off x="4438842" y="6040511"/>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r>
              <a:rPr lang="zh-CN" altLang="en-US" sz="1000" kern="0" dirty="0">
                <a:solidFill>
                  <a:prstClr val="black"/>
                </a:solidFill>
                <a:latin typeface="微软雅黑" panose="020B0503020204020204" charset="-122"/>
                <a:ea typeface="微软雅黑" panose="020B0503020204020204" charset="-122"/>
              </a:rPr>
              <a:t>属性数据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37" name="文本框 36"/>
          <p:cNvSpPr txBox="1"/>
          <p:nvPr/>
        </p:nvSpPr>
        <p:spPr>
          <a:xfrm>
            <a:off x="2070100" y="4559300"/>
            <a:ext cx="3663315" cy="414020"/>
          </a:xfrm>
          <a:prstGeom prst="rect">
            <a:avLst/>
          </a:prstGeom>
          <a:noFill/>
        </p:spPr>
        <p:txBody>
          <a:bodyPr wrap="square" rtlCol="0" anchor="t">
            <a:spAutoFit/>
          </a:bodyPr>
          <a:p>
            <a:pPr>
              <a:lnSpc>
                <a:spcPct val="150000"/>
              </a:lnSpc>
            </a:pPr>
            <a:r>
              <a:rPr sz="1400" b="1" dirty="0">
                <a:solidFill>
                  <a:schemeClr val="bg1"/>
                </a:solidFill>
                <a:latin typeface="微软雅黑" panose="020B0503020204020204" charset="-122"/>
                <a:ea typeface="微软雅黑" panose="020B0503020204020204" charset="-122"/>
                <a:sym typeface="+mn-ea"/>
              </a:rPr>
              <a:t>多维度</a:t>
            </a:r>
            <a:r>
              <a:rPr lang="zh-CN" sz="1400" b="1" dirty="0">
                <a:solidFill>
                  <a:schemeClr val="bg1"/>
                </a:solidFill>
                <a:latin typeface="微软雅黑" panose="020B0503020204020204" charset="-122"/>
                <a:ea typeface="微软雅黑" panose="020B0503020204020204" charset="-122"/>
                <a:sym typeface="+mn-ea"/>
              </a:rPr>
              <a:t>对数据进行归纳、整合与计算</a:t>
            </a:r>
            <a:endParaRPr lang="zh-CN" sz="1400" b="1" dirty="0">
              <a:solidFill>
                <a:schemeClr val="bg1"/>
              </a:solidFill>
              <a:latin typeface="微软雅黑" panose="020B0503020204020204" charset="-122"/>
              <a:ea typeface="微软雅黑" panose="020B0503020204020204" charset="-122"/>
              <a:sym typeface="+mn-ea"/>
            </a:endParaRPr>
          </a:p>
        </p:txBody>
      </p:sp>
      <p:sp>
        <p:nvSpPr>
          <p:cNvPr id="38" name="文本框 37"/>
          <p:cNvSpPr txBox="1"/>
          <p:nvPr/>
        </p:nvSpPr>
        <p:spPr>
          <a:xfrm>
            <a:off x="2040890" y="3601720"/>
            <a:ext cx="3922395" cy="306705"/>
          </a:xfrm>
          <a:prstGeom prst="rect">
            <a:avLst/>
          </a:prstGeom>
          <a:noFill/>
        </p:spPr>
        <p:txBody>
          <a:bodyPr wrap="square" rtlCol="0" anchor="t">
            <a:spAutoFit/>
          </a:bodyPr>
          <a:p>
            <a:r>
              <a:rPr lang="zh-CN" altLang="en-US" sz="1400" b="1" dirty="0">
                <a:solidFill>
                  <a:schemeClr val="bg1"/>
                </a:solidFill>
                <a:latin typeface="微软雅黑" panose="020B0503020204020204" charset="-122"/>
                <a:ea typeface="微软雅黑" panose="020B0503020204020204" charset="-122"/>
                <a:sym typeface="+mn-ea"/>
              </a:rPr>
              <a:t>减少访问延迟，提升系统性能、优化资源利用</a:t>
            </a:r>
            <a:endParaRPr lang="zh-CN" altLang="en-US" sz="1400" b="1" dirty="0">
              <a:solidFill>
                <a:schemeClr val="bg1"/>
              </a:solidFill>
              <a:latin typeface="微软雅黑" panose="020B0503020204020204" charset="-122"/>
              <a:ea typeface="微软雅黑" panose="020B0503020204020204" charset="-122"/>
              <a:sym typeface="+mn-ea"/>
            </a:endParaRPr>
          </a:p>
        </p:txBody>
      </p:sp>
      <p:pic>
        <p:nvPicPr>
          <p:cNvPr id="45" name="图片 44" descr="/Users/mjg/Library/Containers/com.kingsoft.wpsoffice.mac/Data/tmp/picturecompress_20240725091520/output_1.pngoutput_1"/>
          <p:cNvPicPr>
            <a:picLocks noChangeAspect="1"/>
          </p:cNvPicPr>
          <p:nvPr>
            <p:custDataLst>
              <p:tags r:id="rId3"/>
            </p:custDataLst>
          </p:nvPr>
        </p:nvPicPr>
        <p:blipFill>
          <a:blip r:embed="rId4"/>
          <a:stretch>
            <a:fillRect/>
          </a:stretch>
        </p:blipFill>
        <p:spPr>
          <a:xfrm>
            <a:off x="1678940" y="2414905"/>
            <a:ext cx="1432560" cy="781685"/>
          </a:xfrm>
          <a:prstGeom prst="rect">
            <a:avLst/>
          </a:prstGeom>
          <a:ln>
            <a:solidFill>
              <a:schemeClr val="bg1">
                <a:lumMod val="85000"/>
              </a:schemeClr>
            </a:solidFill>
          </a:ln>
        </p:spPr>
      </p:pic>
      <p:sp>
        <p:nvSpPr>
          <p:cNvPr id="46" name="矩形 45"/>
          <p:cNvSpPr/>
          <p:nvPr>
            <p:custDataLst>
              <p:tags r:id="rId5"/>
            </p:custDataLst>
          </p:nvPr>
        </p:nvSpPr>
        <p:spPr bwMode="auto">
          <a:xfrm>
            <a:off x="5319587" y="6034161"/>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订单</a:t>
            </a:r>
            <a:r>
              <a:rPr lang="zh-CN" altLang="en-US" sz="1000" kern="0" dirty="0">
                <a:solidFill>
                  <a:prstClr val="black"/>
                </a:solidFill>
                <a:latin typeface="微软雅黑" panose="020B0503020204020204" charset="-122"/>
                <a:ea typeface="微软雅黑" panose="020B0503020204020204" charset="-122"/>
              </a:rPr>
              <a:t>支付数据</a:t>
            </a:r>
            <a:endParaRPr lang="zh-CN" altLang="en-US" sz="1000" kern="0" dirty="0">
              <a:solidFill>
                <a:prstClr val="black"/>
              </a:solidFill>
              <a:latin typeface="微软雅黑" panose="020B0503020204020204" charset="-122"/>
              <a:ea typeface="微软雅黑" panose="020B0503020204020204" charset="-122"/>
            </a:endParaRPr>
          </a:p>
        </p:txBody>
      </p:sp>
      <p:cxnSp>
        <p:nvCxnSpPr>
          <p:cNvPr id="128" name="直接连接符 127"/>
          <p:cNvCxnSpPr/>
          <p:nvPr>
            <p:custDataLst>
              <p:tags r:id="rId6"/>
            </p:custDataLst>
          </p:nvPr>
        </p:nvCxnSpPr>
        <p:spPr>
          <a:xfrm>
            <a:off x="6387183" y="2145086"/>
            <a:ext cx="0" cy="470916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63" name="矩形 62"/>
          <p:cNvSpPr/>
          <p:nvPr>
            <p:custDataLst>
              <p:tags r:id="rId7"/>
            </p:custDataLst>
          </p:nvPr>
        </p:nvSpPr>
        <p:spPr>
          <a:xfrm>
            <a:off x="6532880" y="5725160"/>
            <a:ext cx="3098165" cy="68389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rIns="0" numCol="1" spcCol="0" rtlCol="0" fromWordArt="0" anchor="t" anchorCtr="0" forceAA="0" compatLnSpc="1">
            <a:noAutofit/>
          </a:bodyPr>
          <a:lstStyle/>
          <a:p>
            <a:pPr lvl="0" algn="ctr">
              <a:buClrTx/>
              <a:buSzTx/>
              <a:buFontTx/>
            </a:pPr>
            <a:r>
              <a:rPr lang="zh-CN" altLang="zh-CN" sz="1400" b="1" kern="100" dirty="0">
                <a:solidFill>
                  <a:schemeClr val="tx1"/>
                </a:solidFill>
                <a:effectLst/>
                <a:latin typeface="minorHAnsi"/>
                <a:ea typeface="微软雅黑" panose="020B0503020204020204" charset="-122"/>
                <a:cs typeface="微软雅黑" panose="020B0503020204020204" charset="-122"/>
                <a:sym typeface="+mn-ea"/>
              </a:rPr>
              <a:t>追溯系统</a:t>
            </a:r>
            <a:r>
              <a:rPr lang="en-US" altLang="zh-CN" sz="1000" kern="100" dirty="0">
                <a:solidFill>
                  <a:schemeClr val="tx1"/>
                </a:solidFill>
                <a:effectLst/>
                <a:latin typeface="minorHAnsi"/>
                <a:ea typeface="微软雅黑" panose="020B0503020204020204" charset="-122"/>
                <a:cs typeface="微软雅黑" panose="020B0503020204020204" charset="-122"/>
                <a:sym typeface="+mn-ea"/>
              </a:rPr>
              <a:t>(</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Oracle/MYSQL)</a:t>
            </a:r>
            <a:endParaRPr lang="en-US" altLang="zh-CN"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64" name="文本框 63"/>
          <p:cNvSpPr txBox="1"/>
          <p:nvPr>
            <p:custDataLst>
              <p:tags r:id="rId8"/>
            </p:custDataLst>
          </p:nvPr>
        </p:nvSpPr>
        <p:spPr>
          <a:xfrm>
            <a:off x="6323330" y="6015355"/>
            <a:ext cx="1047115" cy="306705"/>
          </a:xfrm>
          <a:prstGeom prst="rect">
            <a:avLst/>
          </a:prstGeom>
          <a:noFill/>
        </p:spPr>
        <p:txBody>
          <a:bodyPr wrap="square" rtlCol="0">
            <a:spAutoFit/>
          </a:bodyPr>
          <a:p>
            <a:pPr algn="ctr"/>
            <a:r>
              <a:rPr lang="zh-CN" altLang="en-US" sz="1400" b="1" dirty="0">
                <a:solidFill>
                  <a:schemeClr val="tx1"/>
                </a:solidFill>
                <a:latin typeface="微软雅黑" panose="020B0503020204020204" charset="-122"/>
                <a:ea typeface="微软雅黑" panose="020B0503020204020204" charset="-122"/>
              </a:rPr>
              <a:t>数据源</a:t>
            </a:r>
            <a:endParaRPr lang="zh-CN" altLang="en-US" sz="1400" b="1" dirty="0">
              <a:solidFill>
                <a:schemeClr val="tx1"/>
              </a:solidFill>
              <a:latin typeface="微软雅黑" panose="020B0503020204020204" charset="-122"/>
              <a:ea typeface="微软雅黑" panose="020B0503020204020204" charset="-122"/>
            </a:endParaRPr>
          </a:p>
        </p:txBody>
      </p:sp>
      <p:sp>
        <p:nvSpPr>
          <p:cNvPr id="65" name="矩形 64"/>
          <p:cNvSpPr/>
          <p:nvPr>
            <p:custDataLst>
              <p:tags r:id="rId9"/>
            </p:custDataLst>
          </p:nvPr>
        </p:nvSpPr>
        <p:spPr bwMode="auto">
          <a:xfrm>
            <a:off x="8863522"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销售</a:t>
            </a:r>
            <a:r>
              <a:rPr lang="zh-CN" altLang="en-US" sz="1000" kern="0" dirty="0">
                <a:solidFill>
                  <a:prstClr val="black"/>
                </a:solidFill>
                <a:latin typeface="微软雅黑" panose="020B0503020204020204" charset="-122"/>
                <a:ea typeface="微软雅黑" panose="020B0503020204020204" charset="-122"/>
              </a:rPr>
              <a:t>管理数据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67" name="矩形 66"/>
          <p:cNvSpPr/>
          <p:nvPr>
            <p:custDataLst>
              <p:tags r:id="rId10"/>
            </p:custDataLst>
          </p:nvPr>
        </p:nvSpPr>
        <p:spPr bwMode="auto">
          <a:xfrm>
            <a:off x="7149747" y="604114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68" name="矩形 67"/>
          <p:cNvSpPr/>
          <p:nvPr>
            <p:custDataLst>
              <p:tags r:id="rId11"/>
            </p:custDataLst>
          </p:nvPr>
        </p:nvSpPr>
        <p:spPr bwMode="auto">
          <a:xfrm>
            <a:off x="8006907"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追溯数据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102" name="标题 1"/>
          <p:cNvSpPr>
            <a:spLocks noGrp="1"/>
          </p:cNvSpPr>
          <p:nvPr>
            <p:custDataLst>
              <p:tags r:id="rId12"/>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应用数据架构现状</a:t>
            </a:r>
            <a:endParaRPr lang="zh-CN" altLang="en-US" sz="3600" b="1">
              <a:solidFill>
                <a:schemeClr val="accent1">
                  <a:lumMod val="50000"/>
                </a:schemeClr>
              </a:solidFill>
            </a:endParaRPr>
          </a:p>
        </p:txBody>
      </p:sp>
      <p:cxnSp>
        <p:nvCxnSpPr>
          <p:cNvPr id="103" name="直接箭头连接符 102"/>
          <p:cNvCxnSpPr/>
          <p:nvPr/>
        </p:nvCxnSpPr>
        <p:spPr>
          <a:xfrm flipV="1">
            <a:off x="3648710" y="5318125"/>
            <a:ext cx="0" cy="40703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04" name="文本框 103"/>
          <p:cNvSpPr txBox="1"/>
          <p:nvPr>
            <p:custDataLst>
              <p:tags r:id="rId13"/>
            </p:custDataLst>
          </p:nvPr>
        </p:nvSpPr>
        <p:spPr>
          <a:xfrm>
            <a:off x="3705860" y="5318125"/>
            <a:ext cx="1289685"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spAutoFit/>
          </a:bodyPr>
          <a:p>
            <a:pPr>
              <a:lnSpc>
                <a:spcPct val="150000"/>
              </a:lnSpc>
            </a:pPr>
            <a:r>
              <a:rPr lang="en-US" altLang="zh-CN" sz="1200" dirty="0">
                <a:solidFill>
                  <a:schemeClr val="tx1"/>
                </a:solidFill>
                <a:latin typeface="微软雅黑" panose="020B0503020204020204" charset="-122"/>
                <a:ea typeface="微软雅黑" panose="020B0503020204020204" charset="-122"/>
                <a:sym typeface="+mn-ea"/>
              </a:rPr>
              <a:t>10</a:t>
            </a:r>
            <a:r>
              <a:rPr lang="zh-CN" altLang="en-US" sz="1200" dirty="0">
                <a:solidFill>
                  <a:schemeClr val="tx1"/>
                </a:solidFill>
                <a:latin typeface="微软雅黑" panose="020B0503020204020204" charset="-122"/>
                <a:ea typeface="微软雅黑" panose="020B0503020204020204" charset="-122"/>
                <a:sym typeface="+mn-ea"/>
              </a:rPr>
              <a:t>分钟定时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105" name="文本框 104"/>
          <p:cNvSpPr txBox="1"/>
          <p:nvPr>
            <p:custDataLst>
              <p:tags r:id="rId14"/>
            </p:custDataLst>
          </p:nvPr>
        </p:nvSpPr>
        <p:spPr>
          <a:xfrm>
            <a:off x="3721735" y="4288155"/>
            <a:ext cx="1496695" cy="368300"/>
          </a:xfrm>
          <a:prstGeom prst="rect">
            <a:avLst/>
          </a:prstGeom>
          <a:noFill/>
        </p:spPr>
        <p:txBody>
          <a:bodyPr wrap="square" rtlCol="0" anchor="t">
            <a:spAutoFit/>
          </a:bodyPr>
          <a:p>
            <a:pPr>
              <a:lnSpc>
                <a:spcPct val="150000"/>
              </a:lnSpc>
            </a:pPr>
            <a:r>
              <a:rPr lang="en-US" sz="1200" dirty="0">
                <a:solidFill>
                  <a:schemeClr val="tx1"/>
                </a:solidFill>
                <a:latin typeface="微软雅黑" panose="020B0503020204020204" charset="-122"/>
                <a:ea typeface="微软雅黑" panose="020B0503020204020204" charset="-122"/>
                <a:sym typeface="+mn-ea"/>
              </a:rPr>
              <a:t>5</a:t>
            </a:r>
            <a:r>
              <a:rPr lang="zh-CN" altLang="en-US" sz="1200" dirty="0">
                <a:solidFill>
                  <a:schemeClr val="tx1"/>
                </a:solidFill>
                <a:latin typeface="微软雅黑" panose="020B0503020204020204" charset="-122"/>
                <a:ea typeface="微软雅黑" panose="020B0503020204020204" charset="-122"/>
                <a:sym typeface="+mn-ea"/>
              </a:rPr>
              <a:t>分钟定时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cxnSp>
        <p:nvCxnSpPr>
          <p:cNvPr id="106" name="直接箭头连接符 105"/>
          <p:cNvCxnSpPr>
            <a:stCxn id="105" idx="1"/>
            <a:endCxn id="105" idx="1"/>
          </p:cNvCxnSpPr>
          <p:nvPr/>
        </p:nvCxnSpPr>
        <p:spPr>
          <a:xfrm>
            <a:off x="3721735" y="4472305"/>
            <a:ext cx="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7" name="直接箭头连接符 106"/>
          <p:cNvCxnSpPr/>
          <p:nvPr/>
        </p:nvCxnSpPr>
        <p:spPr>
          <a:xfrm flipV="1">
            <a:off x="3648710" y="4329430"/>
            <a:ext cx="0" cy="32702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08" name="直接箭头连接符 107"/>
          <p:cNvCxnSpPr/>
          <p:nvPr>
            <p:custDataLst>
              <p:tags r:id="rId15"/>
            </p:custDataLst>
          </p:nvPr>
        </p:nvCxnSpPr>
        <p:spPr>
          <a:xfrm flipV="1">
            <a:off x="3648710" y="3178175"/>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custDataLst>
              <p:tags r:id="rId16"/>
            </p:custDataLst>
          </p:nvPr>
        </p:nvPicPr>
        <p:blipFill>
          <a:blip r:embed="rId17"/>
          <a:stretch>
            <a:fillRect/>
          </a:stretch>
        </p:blipFill>
        <p:spPr>
          <a:xfrm>
            <a:off x="3206115" y="2421890"/>
            <a:ext cx="1444625" cy="783590"/>
          </a:xfrm>
          <a:prstGeom prst="rect">
            <a:avLst/>
          </a:prstGeom>
        </p:spPr>
      </p:pic>
      <p:sp>
        <p:nvSpPr>
          <p:cNvPr id="4" name="矩形 3"/>
          <p:cNvSpPr/>
          <p:nvPr/>
        </p:nvSpPr>
        <p:spPr>
          <a:xfrm>
            <a:off x="6532880" y="3720465"/>
            <a:ext cx="3098165" cy="15367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0" bIns="72000" numCol="1" spcCol="0" rtlCol="0" fromWordArt="0" anchor="ctr" anchorCtr="0" forceAA="0" compatLnSpc="1">
            <a:noAutofit/>
          </a:bodyPr>
          <a:p>
            <a:pPr lvl="0" indent="0" algn="l" fontAlgn="auto">
              <a:lnSpc>
                <a:spcPct val="100000"/>
              </a:lnSpc>
              <a:buClrTx/>
              <a:buSzTx/>
              <a:buFontTx/>
            </a:pPr>
            <a:r>
              <a:rPr lang="zh-CN" altLang="en-US" b="1" dirty="0">
                <a:solidFill>
                  <a:schemeClr val="bg1"/>
                </a:solidFill>
                <a:latin typeface="微软雅黑" panose="020B0503020204020204" charset="-122"/>
                <a:ea typeface="微软雅黑" panose="020B0503020204020204" charset="-122"/>
                <a:sym typeface="+mn-ea"/>
              </a:rPr>
              <a:t>汇总层</a:t>
            </a:r>
            <a:endParaRPr lang="zh-CN" altLang="en-US" b="1" dirty="0">
              <a:solidFill>
                <a:schemeClr val="bg1"/>
              </a:solidFill>
              <a:latin typeface="微软雅黑" panose="020B0503020204020204" charset="-122"/>
              <a:ea typeface="微软雅黑" panose="020B0503020204020204" charset="-122"/>
              <a:sym typeface="+mn-ea"/>
            </a:endParaRPr>
          </a:p>
          <a:p>
            <a:pPr lvl="0" algn="l">
              <a:lnSpc>
                <a:spcPct val="150000"/>
              </a:lnSpc>
              <a:buClrTx/>
              <a:buSzTx/>
              <a:buFontTx/>
            </a:pPr>
            <a:r>
              <a:rPr lang="en-US" altLang="zh-CN" sz="1000" kern="100" dirty="0">
                <a:solidFill>
                  <a:schemeClr val="bg1"/>
                </a:solidFill>
                <a:effectLst/>
                <a:latin typeface="minorHAnsi"/>
                <a:ea typeface="微软雅黑" panose="020B0503020204020204" charset="-122"/>
                <a:cs typeface="微软雅黑" panose="020B0503020204020204" charset="-122"/>
                <a:sym typeface="+mn-ea"/>
              </a:rPr>
              <a:t>(Oracle</a:t>
            </a:r>
            <a:r>
              <a:rPr lang="en-US" altLang="zh-CN" sz="1000" kern="100" dirty="0">
                <a:solidFill>
                  <a:schemeClr val="bg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bg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19" name="矩形 18"/>
          <p:cNvSpPr/>
          <p:nvPr/>
        </p:nvSpPr>
        <p:spPr>
          <a:xfrm>
            <a:off x="6532880" y="2328545"/>
            <a:ext cx="3098165" cy="9912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pic>
        <p:nvPicPr>
          <p:cNvPr id="29" name="图片 28"/>
          <p:cNvPicPr/>
          <p:nvPr/>
        </p:nvPicPr>
        <p:blipFill>
          <a:blip r:embed="rId18"/>
          <a:stretch>
            <a:fillRect/>
          </a:stretch>
        </p:blipFill>
        <p:spPr>
          <a:xfrm>
            <a:off x="7272020" y="2342515"/>
            <a:ext cx="1779270" cy="867410"/>
          </a:xfrm>
          <a:prstGeom prst="rect">
            <a:avLst/>
          </a:prstGeom>
        </p:spPr>
      </p:pic>
      <p:sp>
        <p:nvSpPr>
          <p:cNvPr id="32" name="文本框 31"/>
          <p:cNvSpPr txBox="1"/>
          <p:nvPr>
            <p:custDataLst>
              <p:tags r:id="rId19"/>
            </p:custDataLst>
          </p:nvPr>
        </p:nvSpPr>
        <p:spPr>
          <a:xfrm>
            <a:off x="8233410" y="5265420"/>
            <a:ext cx="1141730" cy="368300"/>
          </a:xfrm>
          <a:prstGeom prst="rect">
            <a:avLst/>
          </a:prstGeom>
          <a:solidFill>
            <a:schemeClr val="bg1"/>
          </a:solidFill>
        </p:spPr>
        <p:txBody>
          <a:bodyPr wrap="square" rtlCol="0" anchor="t">
            <a:spAutoFit/>
          </a:bodyPr>
          <a:p>
            <a:pPr algn="l">
              <a:lnSpc>
                <a:spcPct val="150000"/>
              </a:lnSpc>
            </a:pPr>
            <a:r>
              <a:rPr lang="zh-CN" altLang="en-US" sz="1200" dirty="0">
                <a:solidFill>
                  <a:schemeClr val="tx1"/>
                </a:solidFill>
                <a:latin typeface="微软雅黑" panose="020B0503020204020204" charset="-122"/>
                <a:ea typeface="微软雅黑" panose="020B0503020204020204" charset="-122"/>
                <a:sym typeface="+mn-ea"/>
              </a:rPr>
              <a:t>每天定时</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40" name="文本框 39"/>
          <p:cNvSpPr txBox="1"/>
          <p:nvPr/>
        </p:nvSpPr>
        <p:spPr>
          <a:xfrm>
            <a:off x="7437120" y="3928745"/>
            <a:ext cx="2083435" cy="737235"/>
          </a:xfrm>
          <a:prstGeom prst="rect">
            <a:avLst/>
          </a:prstGeom>
          <a:noFill/>
        </p:spPr>
        <p:txBody>
          <a:bodyPr wrap="square" rtlCol="0" anchor="t">
            <a:spAutoFit/>
          </a:bodyPr>
          <a:p>
            <a:pPr algn="l">
              <a:lnSpc>
                <a:spcPct val="150000"/>
              </a:lnSpc>
              <a:buClrTx/>
              <a:buSzTx/>
              <a:buFontTx/>
            </a:pPr>
            <a:r>
              <a:rPr lang="zh-CN" sz="1400" b="1" dirty="0">
                <a:solidFill>
                  <a:schemeClr val="bg1"/>
                </a:solidFill>
                <a:latin typeface="微软雅黑" panose="020B0503020204020204" charset="-122"/>
                <a:ea typeface="微软雅黑" panose="020B0503020204020204" charset="-122"/>
                <a:sym typeface="+mn-ea"/>
              </a:rPr>
              <a:t>多视角监控，全面掌握商品的追溯数据</a:t>
            </a:r>
            <a:endParaRPr lang="zh-CN" sz="1400" b="1" dirty="0">
              <a:solidFill>
                <a:schemeClr val="bg1"/>
              </a:solidFill>
              <a:latin typeface="微软雅黑" panose="020B0503020204020204" charset="-122"/>
              <a:ea typeface="微软雅黑" panose="020B0503020204020204" charset="-122"/>
              <a:sym typeface="+mn-ea"/>
            </a:endParaRPr>
          </a:p>
        </p:txBody>
      </p:sp>
      <p:sp>
        <p:nvSpPr>
          <p:cNvPr id="43" name="矩形 42"/>
          <p:cNvSpPr/>
          <p:nvPr/>
        </p:nvSpPr>
        <p:spPr bwMode="auto">
          <a:xfrm>
            <a:off x="4356059" y="5036427"/>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品牌</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44" name="矩形 43"/>
          <p:cNvSpPr/>
          <p:nvPr/>
        </p:nvSpPr>
        <p:spPr bwMode="auto">
          <a:xfrm>
            <a:off x="4907239" y="5036427"/>
            <a:ext cx="61150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商品属性分类</a:t>
            </a:r>
            <a:endParaRPr lang="en-US" altLang="zh-CN" sz="1000" kern="0" dirty="0">
              <a:solidFill>
                <a:prstClr val="black"/>
              </a:solidFill>
              <a:latin typeface="微软雅黑" panose="020B0503020204020204" charset="-122"/>
              <a:ea typeface="微软雅黑" panose="020B0503020204020204" charset="-122"/>
            </a:endParaRPr>
          </a:p>
        </p:txBody>
      </p:sp>
      <p:sp>
        <p:nvSpPr>
          <p:cNvPr id="47" name="矩形 46"/>
          <p:cNvSpPr/>
          <p:nvPr/>
        </p:nvSpPr>
        <p:spPr bwMode="auto">
          <a:xfrm>
            <a:off x="5566369" y="5037062"/>
            <a:ext cx="503555" cy="32400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nchorCtr="0"/>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订单</a:t>
            </a:r>
            <a:endParaRPr lang="zh-CN" altLang="en-US" sz="1000" kern="0" dirty="0">
              <a:solidFill>
                <a:prstClr val="black"/>
              </a:solidFill>
              <a:latin typeface="微软雅黑" panose="020B0503020204020204" charset="-122"/>
              <a:ea typeface="微软雅黑" panose="020B0503020204020204" charset="-122"/>
            </a:endParaRPr>
          </a:p>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48" name="矩形 47"/>
          <p:cNvSpPr/>
          <p:nvPr/>
        </p:nvSpPr>
        <p:spPr bwMode="auto">
          <a:xfrm>
            <a:off x="4720110" y="4013835"/>
            <a:ext cx="1415415" cy="252095"/>
          </a:xfrm>
          <a:prstGeom prst="rect">
            <a:avLst/>
          </a:prstGeom>
          <a:solidFill>
            <a:schemeClr val="bg1"/>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0"/>
          <a:p>
            <a:pPr algn="ctr"/>
            <a:r>
              <a:rPr lang="zh-CN" altLang="en-US" sz="1200" kern="100" dirty="0">
                <a:solidFill>
                  <a:srgbClr val="000000"/>
                </a:solidFill>
                <a:latin typeface="微软雅黑" panose="020B0503020204020204" charset="-122"/>
                <a:ea typeface="微软雅黑" panose="020B0503020204020204" charset="-122"/>
              </a:rPr>
              <a:t>商品属性分类信息</a:t>
            </a:r>
            <a:endParaRPr lang="zh-CN" altLang="en-US" sz="1200" kern="100" dirty="0">
              <a:solidFill>
                <a:srgbClr val="000000"/>
              </a:solidFill>
              <a:latin typeface="微软雅黑" panose="020B0503020204020204" charset="-122"/>
              <a:ea typeface="微软雅黑" panose="020B0503020204020204" charset="-122"/>
            </a:endParaRPr>
          </a:p>
        </p:txBody>
      </p:sp>
      <p:sp>
        <p:nvSpPr>
          <p:cNvPr id="49" name="矩形 48"/>
          <p:cNvSpPr/>
          <p:nvPr/>
        </p:nvSpPr>
        <p:spPr bwMode="auto">
          <a:xfrm>
            <a:off x="6851755" y="4821555"/>
            <a:ext cx="68389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50" name="矩形 49"/>
          <p:cNvSpPr/>
          <p:nvPr/>
        </p:nvSpPr>
        <p:spPr bwMode="auto">
          <a:xfrm>
            <a:off x="7703820" y="4821555"/>
            <a:ext cx="79184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原</a:t>
            </a:r>
            <a:r>
              <a:rPr lang="zh-CN" altLang="en-US" sz="1000" kern="0" dirty="0">
                <a:solidFill>
                  <a:prstClr val="black"/>
                </a:solidFill>
                <a:latin typeface="微软雅黑" panose="020B0503020204020204" charset="-122"/>
                <a:ea typeface="微软雅黑" panose="020B0503020204020204" charset="-122"/>
              </a:rPr>
              <a:t>产地数据</a:t>
            </a:r>
            <a:endParaRPr lang="en-US" altLang="zh-CN" sz="1000" kern="0" dirty="0">
              <a:solidFill>
                <a:prstClr val="black"/>
              </a:solidFill>
              <a:latin typeface="微软雅黑" panose="020B0503020204020204" charset="-122"/>
              <a:ea typeface="微软雅黑" panose="020B0503020204020204" charset="-122"/>
            </a:endParaRPr>
          </a:p>
        </p:txBody>
      </p:sp>
      <p:sp>
        <p:nvSpPr>
          <p:cNvPr id="51" name="矩形 50"/>
          <p:cNvSpPr/>
          <p:nvPr/>
        </p:nvSpPr>
        <p:spPr bwMode="auto">
          <a:xfrm>
            <a:off x="8644995" y="4821555"/>
            <a:ext cx="827405" cy="323850"/>
          </a:xfrm>
          <a:prstGeom prst="rect">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wrap="square" lIns="66525" tIns="66525" rIns="66525" bIns="6652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批次数据</a:t>
            </a:r>
            <a:r>
              <a:rPr lang="zh-CN" altLang="en-US" sz="1000" kern="0" dirty="0">
                <a:solidFill>
                  <a:prstClr val="black"/>
                </a:solidFill>
                <a:latin typeface="微软雅黑" panose="020B0503020204020204" charset="-122"/>
                <a:ea typeface="微软雅黑" panose="020B0503020204020204" charset="-122"/>
              </a:rPr>
              <a:t>…</a:t>
            </a:r>
            <a:endParaRPr lang="zh-CN" altLang="en-US" sz="1000" kern="0" dirty="0">
              <a:solidFill>
                <a:prstClr val="black"/>
              </a:solidFill>
              <a:latin typeface="微软雅黑" panose="020B0503020204020204" charset="-122"/>
              <a:ea typeface="微软雅黑" panose="020B0503020204020204" charset="-122"/>
            </a:endParaRPr>
          </a:p>
        </p:txBody>
      </p:sp>
      <p:cxnSp>
        <p:nvCxnSpPr>
          <p:cNvPr id="72" name="直接箭头连接符 71"/>
          <p:cNvCxnSpPr/>
          <p:nvPr>
            <p:custDataLst>
              <p:tags r:id="rId20"/>
            </p:custDataLst>
          </p:nvPr>
        </p:nvCxnSpPr>
        <p:spPr>
          <a:xfrm flipV="1">
            <a:off x="8180705" y="5124450"/>
            <a:ext cx="0" cy="60071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custDataLst>
              <p:tags r:id="rId21"/>
            </p:custDataLst>
          </p:nvPr>
        </p:nvCxnSpPr>
        <p:spPr>
          <a:xfrm flipV="1">
            <a:off x="8180705" y="3178175"/>
            <a:ext cx="0" cy="66294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22"/>
            </p:custDataLst>
          </p:nvPr>
        </p:nvSpPr>
        <p:spPr>
          <a:xfrm>
            <a:off x="8233410" y="3332480"/>
            <a:ext cx="1141095" cy="28702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ctr" anchorCtr="0">
            <a:no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数据查询</a:t>
            </a:r>
            <a:r>
              <a:rPr lang="zh-CN" altLang="en-US" sz="1200" dirty="0">
                <a:solidFill>
                  <a:schemeClr val="tx1"/>
                </a:solidFill>
                <a:latin typeface="微软雅黑" panose="020B0503020204020204" charset="-122"/>
                <a:ea typeface="微软雅黑" panose="020B0503020204020204" charset="-122"/>
                <a:sym typeface="+mn-ea"/>
              </a:rPr>
              <a:t>接口</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8" name="文本框 7"/>
          <p:cNvSpPr txBox="1"/>
          <p:nvPr>
            <p:custDataLst>
              <p:tags r:id="rId23"/>
            </p:custDataLst>
          </p:nvPr>
        </p:nvSpPr>
        <p:spPr>
          <a:xfrm>
            <a:off x="902970" y="6015355"/>
            <a:ext cx="1047115" cy="306705"/>
          </a:xfrm>
          <a:prstGeom prst="rect">
            <a:avLst/>
          </a:prstGeom>
          <a:noFill/>
        </p:spPr>
        <p:txBody>
          <a:bodyPr wrap="square" rtlCol="0">
            <a:spAutoFit/>
          </a:bodyPr>
          <a:p>
            <a:pPr algn="ctr"/>
            <a:r>
              <a:rPr lang="zh-CN" altLang="en-US" sz="1400" b="1" dirty="0">
                <a:solidFill>
                  <a:schemeClr val="tx1"/>
                </a:solidFill>
                <a:latin typeface="微软雅黑" panose="020B0503020204020204" charset="-122"/>
                <a:ea typeface="微软雅黑" panose="020B0503020204020204" charset="-122"/>
              </a:rPr>
              <a:t>数据源</a:t>
            </a:r>
            <a:endParaRPr lang="zh-CN" altLang="en-US" sz="1400" b="1" dirty="0">
              <a:solidFill>
                <a:schemeClr val="tx1"/>
              </a:solidFill>
              <a:latin typeface="微软雅黑" panose="020B0503020204020204" charset="-122"/>
              <a:ea typeface="微软雅黑" panose="020B0503020204020204" charset="-122"/>
            </a:endParaRPr>
          </a:p>
        </p:txBody>
      </p:sp>
      <p:cxnSp>
        <p:nvCxnSpPr>
          <p:cNvPr id="24" name="直接箭头连接符 23"/>
          <p:cNvCxnSpPr/>
          <p:nvPr>
            <p:custDataLst>
              <p:tags r:id="rId24"/>
            </p:custDataLst>
          </p:nvPr>
        </p:nvCxnSpPr>
        <p:spPr>
          <a:xfrm flipV="1">
            <a:off x="3111500" y="6409055"/>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custDataLst>
              <p:tags r:id="rId25"/>
            </p:custDataLst>
          </p:nvPr>
        </p:nvCxnSpPr>
        <p:spPr>
          <a:xfrm flipV="1">
            <a:off x="4438650" y="6409055"/>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custDataLst>
              <p:tags r:id="rId26"/>
            </p:custDataLst>
          </p:nvPr>
        </p:nvSpPr>
        <p:spPr>
          <a:xfrm>
            <a:off x="2299970" y="6461760"/>
            <a:ext cx="1496695" cy="368300"/>
          </a:xfrm>
          <a:prstGeom prst="rect">
            <a:avLst/>
          </a:prstGeom>
          <a:noFill/>
        </p:spPr>
        <p:txBody>
          <a:bodyPr wrap="square" rtlCol="0" anchor="t">
            <a:sp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企业</a:t>
            </a:r>
            <a:r>
              <a:rPr lang="zh-CN" altLang="en-US" sz="1200" dirty="0">
                <a:solidFill>
                  <a:schemeClr val="tx1"/>
                </a:solidFill>
                <a:latin typeface="微软雅黑" panose="020B0503020204020204" charset="-122"/>
                <a:ea typeface="微软雅黑" panose="020B0503020204020204" charset="-122"/>
                <a:sym typeface="+mn-ea"/>
              </a:rPr>
              <a:t>录入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27" name="文本框 26"/>
          <p:cNvSpPr txBox="1"/>
          <p:nvPr>
            <p:custDataLst>
              <p:tags r:id="rId27"/>
            </p:custDataLst>
          </p:nvPr>
        </p:nvSpPr>
        <p:spPr>
          <a:xfrm>
            <a:off x="4442460" y="6461760"/>
            <a:ext cx="1496695" cy="368300"/>
          </a:xfrm>
          <a:prstGeom prst="rect">
            <a:avLst/>
          </a:prstGeom>
          <a:noFill/>
        </p:spPr>
        <p:txBody>
          <a:bodyPr wrap="square" rtlCol="0" anchor="t">
            <a:sp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工作室</a:t>
            </a:r>
            <a:r>
              <a:rPr lang="zh-CN" altLang="en-US" sz="1200" dirty="0">
                <a:solidFill>
                  <a:schemeClr val="tx1"/>
                </a:solidFill>
                <a:latin typeface="微软雅黑" panose="020B0503020204020204" charset="-122"/>
                <a:ea typeface="微软雅黑" panose="020B0503020204020204" charset="-122"/>
                <a:sym typeface="+mn-ea"/>
              </a:rPr>
              <a:t>采集</a:t>
            </a:r>
            <a:endParaRPr lang="zh-CN" altLang="en-US" sz="1200" dirty="0">
              <a:solidFill>
                <a:schemeClr val="tx1"/>
              </a:solidFill>
              <a:latin typeface="微软雅黑" panose="020B0503020204020204" charset="-122"/>
              <a:ea typeface="微软雅黑" panose="020B0503020204020204" charset="-122"/>
              <a:sym typeface="+mn-ea"/>
            </a:endParaRPr>
          </a:p>
        </p:txBody>
      </p:sp>
      <p:pic>
        <p:nvPicPr>
          <p:cNvPr id="28" name="图片 27"/>
          <p:cNvPicPr/>
          <p:nvPr>
            <p:custDataLst>
              <p:tags r:id="rId28"/>
            </p:custDataLst>
          </p:nvPr>
        </p:nvPicPr>
        <p:blipFill>
          <a:blip r:embed="rId29"/>
          <a:stretch>
            <a:fillRect/>
          </a:stretch>
        </p:blipFill>
        <p:spPr>
          <a:xfrm>
            <a:off x="4719955" y="2426970"/>
            <a:ext cx="1433195" cy="766445"/>
          </a:xfrm>
          <a:prstGeom prst="rect">
            <a:avLst/>
          </a:prstGeom>
        </p:spPr>
      </p:pic>
      <p:sp>
        <p:nvSpPr>
          <p:cNvPr id="33" name="文本框 32"/>
          <p:cNvSpPr txBox="1"/>
          <p:nvPr>
            <p:custDataLst>
              <p:tags r:id="rId30"/>
            </p:custDataLst>
          </p:nvPr>
        </p:nvSpPr>
        <p:spPr>
          <a:xfrm>
            <a:off x="976808" y="2511174"/>
            <a:ext cx="762769" cy="506730"/>
          </a:xfrm>
          <a:prstGeom prst="rect">
            <a:avLst/>
          </a:prstGeom>
          <a:noFill/>
        </p:spPr>
        <p:txBody>
          <a:bodyPr wrap="square" rtlCol="0">
            <a:spAutoFit/>
          </a:bodyPr>
          <a:p>
            <a:pPr algn="ctr">
              <a:lnSpc>
                <a:spcPct val="150000"/>
              </a:lnSpc>
            </a:pPr>
            <a:r>
              <a:rPr lang="zh-CN" altLang="en-US" b="1" dirty="0">
                <a:solidFill>
                  <a:schemeClr val="tx1"/>
                </a:solidFill>
                <a:latin typeface="微软雅黑" panose="020B0503020204020204" charset="-122"/>
                <a:ea typeface="微软雅黑" panose="020B0503020204020204" charset="-122"/>
              </a:rPr>
              <a:t>对内</a:t>
            </a:r>
            <a:endParaRPr lang="zh-CN" altLang="en-US" b="1" dirty="0">
              <a:solidFill>
                <a:schemeClr val="tx1"/>
              </a:solidFill>
              <a:latin typeface="微软雅黑" panose="020B0503020204020204" charset="-122"/>
              <a:ea typeface="微软雅黑" panose="020B0503020204020204" charset="-122"/>
            </a:endParaRPr>
          </a:p>
        </p:txBody>
      </p:sp>
      <p:sp>
        <p:nvSpPr>
          <p:cNvPr id="39" name="文本框 38"/>
          <p:cNvSpPr txBox="1"/>
          <p:nvPr>
            <p:custDataLst>
              <p:tags r:id="rId31"/>
            </p:custDataLst>
          </p:nvPr>
        </p:nvSpPr>
        <p:spPr>
          <a:xfrm>
            <a:off x="1009193" y="1438024"/>
            <a:ext cx="762769" cy="506730"/>
          </a:xfrm>
          <a:prstGeom prst="rect">
            <a:avLst/>
          </a:prstGeom>
          <a:noFill/>
        </p:spPr>
        <p:txBody>
          <a:bodyPr wrap="square" rtlCol="0">
            <a:spAutoFit/>
          </a:bodyPr>
          <a:p>
            <a:pPr algn="ctr">
              <a:lnSpc>
                <a:spcPct val="150000"/>
              </a:lnSpc>
            </a:pPr>
            <a:r>
              <a:rPr lang="zh-CN" altLang="en-US" b="1" dirty="0">
                <a:solidFill>
                  <a:schemeClr val="tx1"/>
                </a:solidFill>
                <a:latin typeface="微软雅黑" panose="020B0503020204020204" charset="-122"/>
                <a:ea typeface="微软雅黑" panose="020B0503020204020204" charset="-122"/>
              </a:rPr>
              <a:t>对</a:t>
            </a:r>
            <a:r>
              <a:rPr lang="zh-CN" altLang="en-US" b="1" dirty="0">
                <a:solidFill>
                  <a:schemeClr val="tx1"/>
                </a:solidFill>
                <a:latin typeface="微软雅黑" panose="020B0503020204020204" charset="-122"/>
                <a:ea typeface="微软雅黑" panose="020B0503020204020204" charset="-122"/>
              </a:rPr>
              <a:t>外</a:t>
            </a:r>
            <a:endParaRPr lang="zh-CN" altLang="en-US" b="1" dirty="0">
              <a:solidFill>
                <a:schemeClr val="tx1"/>
              </a:solidFill>
              <a:latin typeface="微软雅黑" panose="020B0503020204020204" charset="-122"/>
              <a:ea typeface="微软雅黑" panose="020B0503020204020204" charset="-122"/>
            </a:endParaRPr>
          </a:p>
        </p:txBody>
      </p:sp>
      <p:sp>
        <p:nvSpPr>
          <p:cNvPr id="83" name="矩形 82"/>
          <p:cNvSpPr/>
          <p:nvPr/>
        </p:nvSpPr>
        <p:spPr>
          <a:xfrm>
            <a:off x="1678940" y="2973705"/>
            <a:ext cx="1433195" cy="252095"/>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rPr>
              <a:t>国家商品数据统计监控</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endParaRPr>
          </a:p>
        </p:txBody>
      </p:sp>
      <p:sp>
        <p:nvSpPr>
          <p:cNvPr id="84" name="矩形 83"/>
          <p:cNvSpPr/>
          <p:nvPr/>
        </p:nvSpPr>
        <p:spPr>
          <a:xfrm>
            <a:off x="3206115" y="2954020"/>
            <a:ext cx="1444625" cy="242570"/>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服务数据监管统计</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31" name="矩形 30"/>
          <p:cNvSpPr/>
          <p:nvPr>
            <p:custDataLst>
              <p:tags r:id="rId32"/>
            </p:custDataLst>
          </p:nvPr>
        </p:nvSpPr>
        <p:spPr>
          <a:xfrm>
            <a:off x="4776153" y="2961005"/>
            <a:ext cx="1341755" cy="252095"/>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工作室采编数据概览</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57" name="矩形 56"/>
          <p:cNvSpPr/>
          <p:nvPr>
            <p:custDataLst>
              <p:tags r:id="rId33"/>
            </p:custDataLst>
          </p:nvPr>
        </p:nvSpPr>
        <p:spPr>
          <a:xfrm>
            <a:off x="1795780" y="1942465"/>
            <a:ext cx="2520315" cy="252730"/>
          </a:xfrm>
          <a:prstGeom prst="rect">
            <a:avLst/>
          </a:prstGeom>
          <a:solidFill>
            <a:srgbClr val="0070C0"/>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400" b="1" dirty="0" smtClean="0">
                <a:latin typeface="微软雅黑" panose="020B0503020204020204" charset="-122"/>
                <a:ea typeface="微软雅黑" panose="020B0503020204020204" charset="-122"/>
              </a:rPr>
              <a:t>满足公众查询</a:t>
            </a:r>
            <a:endParaRPr lang="zh-CN" altLang="en-US" sz="1400" b="1" dirty="0" smtClean="0">
              <a:latin typeface="微软雅黑" panose="020B0503020204020204" charset="-122"/>
              <a:ea typeface="微软雅黑" panose="020B0503020204020204" charset="-122"/>
            </a:endParaRPr>
          </a:p>
        </p:txBody>
      </p:sp>
      <p:sp>
        <p:nvSpPr>
          <p:cNvPr id="70" name="矩形 69"/>
          <p:cNvSpPr/>
          <p:nvPr>
            <p:custDataLst>
              <p:tags r:id="rId34"/>
            </p:custDataLst>
          </p:nvPr>
        </p:nvSpPr>
        <p:spPr>
          <a:xfrm>
            <a:off x="5349240" y="1942465"/>
            <a:ext cx="2520315" cy="243205"/>
          </a:xfrm>
          <a:prstGeom prst="rect">
            <a:avLst/>
          </a:prstGeom>
          <a:solidFill>
            <a:schemeClr val="accent6">
              <a:lumMod val="7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400" b="1" dirty="0" smtClean="0">
                <a:latin typeface="微软雅黑" panose="020B0503020204020204" charset="-122"/>
                <a:ea typeface="微软雅黑" panose="020B0503020204020204" charset="-122"/>
              </a:rPr>
              <a:t>服务市场监管</a:t>
            </a:r>
            <a:endParaRPr lang="zh-CN" altLang="en-US" sz="1400" b="1" dirty="0" smtClean="0">
              <a:latin typeface="微软雅黑" panose="020B0503020204020204" charset="-122"/>
              <a:ea typeface="微软雅黑" panose="020B0503020204020204" charset="-122"/>
            </a:endParaRPr>
          </a:p>
        </p:txBody>
      </p:sp>
      <p:sp>
        <p:nvSpPr>
          <p:cNvPr id="79" name="矩形 78"/>
          <p:cNvSpPr/>
          <p:nvPr>
            <p:custDataLst>
              <p:tags r:id="rId35"/>
            </p:custDataLst>
          </p:nvPr>
        </p:nvSpPr>
        <p:spPr>
          <a:xfrm>
            <a:off x="8940165" y="1942465"/>
            <a:ext cx="2520315" cy="242570"/>
          </a:xfrm>
          <a:prstGeom prst="rect">
            <a:avLst/>
          </a:prstGeom>
          <a:solidFill>
            <a:srgbClr val="008DBD"/>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400" b="1" dirty="0" smtClean="0">
                <a:latin typeface="微软雅黑" panose="020B0503020204020204" charset="-122"/>
                <a:ea typeface="微软雅黑" panose="020B0503020204020204" charset="-122"/>
              </a:rPr>
              <a:t>提供数据验证</a:t>
            </a:r>
            <a:endParaRPr lang="zh-CN" altLang="en-US" sz="1400" b="1" dirty="0" smtClean="0">
              <a:latin typeface="微软雅黑" panose="020B0503020204020204" charset="-122"/>
              <a:ea typeface="微软雅黑" panose="020B0503020204020204" charset="-122"/>
            </a:endParaRPr>
          </a:p>
        </p:txBody>
      </p:sp>
      <p:sp>
        <p:nvSpPr>
          <p:cNvPr id="21" name="矩形 20"/>
          <p:cNvSpPr/>
          <p:nvPr/>
        </p:nvSpPr>
        <p:spPr>
          <a:xfrm>
            <a:off x="7277735" y="2957830"/>
            <a:ext cx="1772920" cy="242570"/>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追溯数据监控中心</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pic>
        <p:nvPicPr>
          <p:cNvPr id="82" name="图片 81"/>
          <p:cNvPicPr>
            <a:picLocks noChangeAspect="1"/>
          </p:cNvPicPr>
          <p:nvPr>
            <p:custDataLst>
              <p:tags r:id="rId36"/>
            </p:custDataLst>
          </p:nvPr>
        </p:nvPicPr>
        <p:blipFill>
          <a:blip r:embed="rId37" cstate="print">
            <a:extLst>
              <a:ext uri="{28A0092B-C50C-407E-A947-70E740481C1C}">
                <a14:useLocalDpi xmlns:a14="http://schemas.microsoft.com/office/drawing/2010/main" val="0"/>
              </a:ext>
            </a:extLst>
          </a:blip>
          <a:stretch>
            <a:fillRect/>
          </a:stretch>
        </p:blipFill>
        <p:spPr>
          <a:xfrm>
            <a:off x="6901815" y="1252855"/>
            <a:ext cx="448310" cy="436880"/>
          </a:xfrm>
          <a:prstGeom prst="roundRect">
            <a:avLst>
              <a:gd name="adj" fmla="val 21515"/>
            </a:avLst>
          </a:prstGeom>
          <a:effectLst>
            <a:softEdge rad="25400"/>
          </a:effectLst>
        </p:spPr>
      </p:pic>
      <p:pic>
        <p:nvPicPr>
          <p:cNvPr id="86" name="图片 85"/>
          <p:cNvPicPr>
            <a:picLocks noChangeAspect="1"/>
          </p:cNvPicPr>
          <p:nvPr>
            <p:custDataLst>
              <p:tags r:id="rId38"/>
            </p:custDataLst>
          </p:nvPr>
        </p:nvPicPr>
        <p:blipFill>
          <a:blip r:embed="rId39"/>
          <a:stretch>
            <a:fillRect/>
          </a:stretch>
        </p:blipFill>
        <p:spPr>
          <a:xfrm>
            <a:off x="5734685" y="1225550"/>
            <a:ext cx="412750" cy="488315"/>
          </a:xfrm>
          <a:prstGeom prst="rect">
            <a:avLst/>
          </a:prstGeom>
        </p:spPr>
      </p:pic>
      <p:pic>
        <p:nvPicPr>
          <p:cNvPr id="87" name="图片 86"/>
          <p:cNvPicPr>
            <a:picLocks noChangeAspect="1"/>
          </p:cNvPicPr>
          <p:nvPr>
            <p:custDataLst>
              <p:tags r:id="rId40"/>
            </p:custDataLst>
          </p:nvPr>
        </p:nvPicPr>
        <p:blipFill rotWithShape="1">
          <a:blip r:embed="rId41"/>
          <a:srcRect t="27540" b="13438"/>
          <a:stretch>
            <a:fillRect/>
          </a:stretch>
        </p:blipFill>
        <p:spPr>
          <a:xfrm>
            <a:off x="9123680" y="1558290"/>
            <a:ext cx="1182370" cy="350520"/>
          </a:xfrm>
          <a:prstGeom prst="rect">
            <a:avLst/>
          </a:prstGeom>
        </p:spPr>
      </p:pic>
      <p:pic>
        <p:nvPicPr>
          <p:cNvPr id="89" name="图片 88"/>
          <p:cNvPicPr>
            <a:picLocks noChangeAspect="1"/>
          </p:cNvPicPr>
          <p:nvPr>
            <p:custDataLst>
              <p:tags r:id="rId42"/>
            </p:custDataLst>
          </p:nvPr>
        </p:nvPicPr>
        <p:blipFill>
          <a:blip r:embed="rId43"/>
          <a:stretch>
            <a:fillRect/>
          </a:stretch>
        </p:blipFill>
        <p:spPr>
          <a:xfrm>
            <a:off x="9143365" y="1197610"/>
            <a:ext cx="396240" cy="350520"/>
          </a:xfrm>
          <a:prstGeom prst="rect">
            <a:avLst/>
          </a:prstGeom>
        </p:spPr>
      </p:pic>
      <p:sp>
        <p:nvSpPr>
          <p:cNvPr id="95" name="矩形 94"/>
          <p:cNvSpPr/>
          <p:nvPr>
            <p:custDataLst>
              <p:tags r:id="rId44"/>
            </p:custDataLst>
          </p:nvPr>
        </p:nvSpPr>
        <p:spPr>
          <a:xfrm>
            <a:off x="9539605" y="1197610"/>
            <a:ext cx="2082800" cy="338455"/>
          </a:xfrm>
          <a:prstGeom prst="rect">
            <a:avLst/>
          </a:prstGeom>
        </p:spPr>
        <p:txBody>
          <a:bodyPr wrap="square">
            <a:noAutofit/>
          </a:bodyPr>
          <a:p>
            <a:r>
              <a:rPr lang="zh-CN" altLang="en-US" sz="1400" dirty="0" smtClean="0">
                <a:solidFill>
                  <a:schemeClr val="tx1"/>
                </a:solidFill>
                <a:latin typeface="微软雅黑" charset="0"/>
                <a:ea typeface="微软雅黑" charset="0"/>
              </a:rPr>
              <a:t>进口消费品市场流通</a:t>
            </a:r>
            <a:endParaRPr lang="zh-CN" altLang="en-US" sz="1400" dirty="0" smtClean="0">
              <a:solidFill>
                <a:schemeClr val="tx1"/>
              </a:solidFill>
              <a:latin typeface="微软雅黑" charset="0"/>
              <a:ea typeface="微软雅黑" charset="0"/>
            </a:endParaRPr>
          </a:p>
        </p:txBody>
      </p:sp>
      <p:sp>
        <p:nvSpPr>
          <p:cNvPr id="98" name="矩形 97"/>
          <p:cNvSpPr/>
          <p:nvPr>
            <p:custDataLst>
              <p:tags r:id="rId45"/>
            </p:custDataLst>
          </p:nvPr>
        </p:nvSpPr>
        <p:spPr>
          <a:xfrm>
            <a:off x="10305811" y="1606654"/>
            <a:ext cx="894080" cy="306705"/>
          </a:xfrm>
          <a:prstGeom prst="rect">
            <a:avLst/>
          </a:prstGeom>
        </p:spPr>
        <p:txBody>
          <a:bodyPr wrap="none">
            <a:spAutoFit/>
          </a:bodyPr>
          <a:p>
            <a:r>
              <a:rPr lang="zh-CN" altLang="en-US" sz="1400" dirty="0" smtClean="0">
                <a:solidFill>
                  <a:schemeClr val="tx1"/>
                </a:solidFill>
                <a:latin typeface="微软雅黑" charset="0"/>
                <a:ea typeface="微软雅黑" charset="0"/>
              </a:rPr>
              <a:t>跨境贸易</a:t>
            </a:r>
            <a:endParaRPr lang="zh-CN" altLang="en-US" sz="1400" dirty="0" smtClean="0">
              <a:solidFill>
                <a:schemeClr val="tx1"/>
              </a:solidFill>
              <a:latin typeface="微软雅黑" charset="0"/>
              <a:ea typeface="微软雅黑" charset="0"/>
            </a:endParaRPr>
          </a:p>
        </p:txBody>
      </p:sp>
      <p:sp>
        <p:nvSpPr>
          <p:cNvPr id="111" name="文本框 110"/>
          <p:cNvSpPr txBox="1"/>
          <p:nvPr>
            <p:custDataLst>
              <p:tags r:id="rId46"/>
            </p:custDataLst>
          </p:nvPr>
        </p:nvSpPr>
        <p:spPr>
          <a:xfrm>
            <a:off x="6665732" y="1677439"/>
            <a:ext cx="894080" cy="306705"/>
          </a:xfrm>
          <a:prstGeom prst="rect">
            <a:avLst/>
          </a:prstGeom>
          <a:noFill/>
        </p:spPr>
        <p:txBody>
          <a:bodyPr wrap="none" rtlCol="0">
            <a:spAutoFit/>
          </a:bodyPr>
          <a:p>
            <a:pPr defTabSz="1288415"/>
            <a:r>
              <a:rPr lang="zh-CN" altLang="en-US" sz="1400" dirty="0">
                <a:solidFill>
                  <a:schemeClr val="tx1"/>
                </a:solidFill>
                <a:latin typeface="微软雅黑" charset="0"/>
                <a:ea typeface="微软雅黑" charset="0"/>
                <a:cs typeface="+mn-ea"/>
                <a:sym typeface="+mn-lt"/>
              </a:rPr>
              <a:t>食药云搜</a:t>
            </a:r>
            <a:endParaRPr lang="zh-CN" altLang="en-US" sz="1400" dirty="0">
              <a:solidFill>
                <a:schemeClr val="tx1"/>
              </a:solidFill>
              <a:latin typeface="微软雅黑" charset="0"/>
              <a:ea typeface="微软雅黑" charset="0"/>
              <a:cs typeface="+mn-ea"/>
              <a:sym typeface="+mn-lt"/>
            </a:endParaRPr>
          </a:p>
        </p:txBody>
      </p:sp>
      <p:sp>
        <p:nvSpPr>
          <p:cNvPr id="112" name="矩形 111"/>
          <p:cNvSpPr/>
          <p:nvPr>
            <p:custDataLst>
              <p:tags r:id="rId47"/>
            </p:custDataLst>
          </p:nvPr>
        </p:nvSpPr>
        <p:spPr>
          <a:xfrm>
            <a:off x="5478901" y="1678767"/>
            <a:ext cx="894080" cy="306705"/>
          </a:xfrm>
          <a:prstGeom prst="rect">
            <a:avLst/>
          </a:prstGeom>
        </p:spPr>
        <p:txBody>
          <a:bodyPr wrap="none">
            <a:spAutoFit/>
          </a:bodyPr>
          <a:p>
            <a:r>
              <a:rPr lang="zh-CN" altLang="en-US" sz="1400" dirty="0" smtClean="0">
                <a:solidFill>
                  <a:schemeClr val="tx1"/>
                </a:solidFill>
                <a:latin typeface="微软雅黑" charset="0"/>
                <a:ea typeface="微软雅黑" charset="0"/>
              </a:rPr>
              <a:t>市场抽检</a:t>
            </a:r>
            <a:endParaRPr lang="zh-CN" altLang="en-US" sz="1400" dirty="0" smtClean="0">
              <a:solidFill>
                <a:schemeClr val="tx1"/>
              </a:solidFill>
              <a:latin typeface="微软雅黑" charset="0"/>
              <a:ea typeface="微软雅黑" charset="0"/>
            </a:endParaRPr>
          </a:p>
        </p:txBody>
      </p:sp>
      <p:sp>
        <p:nvSpPr>
          <p:cNvPr id="115" name="文本框 114"/>
          <p:cNvSpPr txBox="1"/>
          <p:nvPr>
            <p:custDataLst>
              <p:tags r:id="rId48"/>
            </p:custDataLst>
          </p:nvPr>
        </p:nvSpPr>
        <p:spPr>
          <a:xfrm>
            <a:off x="3745865" y="3221990"/>
            <a:ext cx="1141095" cy="28702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ctr" anchorCtr="0">
            <a:no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数据查询</a:t>
            </a:r>
            <a:r>
              <a:rPr lang="zh-CN" altLang="en-US" sz="1200" dirty="0">
                <a:solidFill>
                  <a:schemeClr val="tx1"/>
                </a:solidFill>
                <a:latin typeface="微软雅黑" panose="020B0503020204020204" charset="-122"/>
                <a:ea typeface="微软雅黑" panose="020B0503020204020204" charset="-122"/>
                <a:sym typeface="+mn-ea"/>
              </a:rPr>
              <a:t>接口</a:t>
            </a:r>
            <a:endParaRPr lang="zh-CN" altLang="en-US" sz="1200" dirty="0">
              <a:solidFill>
                <a:schemeClr val="tx1"/>
              </a:solidFill>
              <a:latin typeface="微软雅黑" panose="020B0503020204020204" charset="-122"/>
              <a:ea typeface="微软雅黑" panose="020B0503020204020204" charset="-122"/>
              <a:sym typeface="+mn-ea"/>
            </a:endParaRPr>
          </a:p>
        </p:txBody>
      </p:sp>
      <p:pic>
        <p:nvPicPr>
          <p:cNvPr id="116" name="图片 115"/>
          <p:cNvPicPr>
            <a:picLocks noChangeAspect="1"/>
          </p:cNvPicPr>
          <p:nvPr>
            <p:custDataLst>
              <p:tags r:id="rId49"/>
            </p:custDataLst>
          </p:nvPr>
        </p:nvPicPr>
        <p:blipFill>
          <a:blip r:embed="rId50"/>
          <a:stretch>
            <a:fillRect/>
          </a:stretch>
        </p:blipFill>
        <p:spPr>
          <a:xfrm>
            <a:off x="1771650" y="1273175"/>
            <a:ext cx="1414780" cy="533400"/>
          </a:xfrm>
          <a:prstGeom prst="rect">
            <a:avLst/>
          </a:prstGeom>
        </p:spPr>
      </p:pic>
      <p:sp>
        <p:nvSpPr>
          <p:cNvPr id="119" name="iconfont-1108-834256"/>
          <p:cNvSpPr/>
          <p:nvPr>
            <p:custDataLst>
              <p:tags r:id="rId51"/>
            </p:custDataLst>
          </p:nvPr>
        </p:nvSpPr>
        <p:spPr>
          <a:xfrm>
            <a:off x="3312795" y="1395095"/>
            <a:ext cx="433070" cy="367030"/>
          </a:xfrm>
          <a:custGeom>
            <a:avLst/>
            <a:gdLst>
              <a:gd name="T0" fmla="*/ 7365 w 10880"/>
              <a:gd name="T1" fmla="*/ 2654 h 8770"/>
              <a:gd name="T2" fmla="*/ 7736 w 10880"/>
              <a:gd name="T3" fmla="*/ 2676 h 8770"/>
              <a:gd name="T4" fmla="*/ 3851 w 10880"/>
              <a:gd name="T5" fmla="*/ 0 h 8770"/>
              <a:gd name="T6" fmla="*/ 0 w 10880"/>
              <a:gd name="T7" fmla="*/ 3241 h 8770"/>
              <a:gd name="T8" fmla="*/ 1541 w 10880"/>
              <a:gd name="T9" fmla="*/ 5813 h 8770"/>
              <a:gd name="T10" fmla="*/ 1156 w 10880"/>
              <a:gd name="T11" fmla="*/ 6960 h 8770"/>
              <a:gd name="T12" fmla="*/ 2502 w 10880"/>
              <a:gd name="T13" fmla="*/ 6292 h 8770"/>
              <a:gd name="T14" fmla="*/ 3851 w 10880"/>
              <a:gd name="T15" fmla="*/ 6483 h 8770"/>
              <a:gd name="T16" fmla="*/ 4210 w 10880"/>
              <a:gd name="T17" fmla="*/ 6468 h 8770"/>
              <a:gd name="T18" fmla="*/ 4091 w 10880"/>
              <a:gd name="T19" fmla="*/ 5670 h 8770"/>
              <a:gd name="T20" fmla="*/ 7365 w 10880"/>
              <a:gd name="T21" fmla="*/ 2654 h 8770"/>
              <a:gd name="T22" fmla="*/ 5295 w 10880"/>
              <a:gd name="T23" fmla="*/ 1620 h 8770"/>
              <a:gd name="T24" fmla="*/ 5777 w 10880"/>
              <a:gd name="T25" fmla="*/ 2096 h 8770"/>
              <a:gd name="T26" fmla="*/ 5295 w 10880"/>
              <a:gd name="T27" fmla="*/ 2573 h 8770"/>
              <a:gd name="T28" fmla="*/ 4717 w 10880"/>
              <a:gd name="T29" fmla="*/ 2096 h 8770"/>
              <a:gd name="T30" fmla="*/ 5295 w 10880"/>
              <a:gd name="T31" fmla="*/ 1620 h 8770"/>
              <a:gd name="T32" fmla="*/ 2600 w 10880"/>
              <a:gd name="T33" fmla="*/ 2573 h 8770"/>
              <a:gd name="T34" fmla="*/ 2020 w 10880"/>
              <a:gd name="T35" fmla="*/ 2096 h 8770"/>
              <a:gd name="T36" fmla="*/ 2600 w 10880"/>
              <a:gd name="T37" fmla="*/ 1620 h 8770"/>
              <a:gd name="T38" fmla="*/ 3080 w 10880"/>
              <a:gd name="T39" fmla="*/ 2096 h 8770"/>
              <a:gd name="T40" fmla="*/ 2600 w 10880"/>
              <a:gd name="T41" fmla="*/ 2573 h 8770"/>
              <a:gd name="T42" fmla="*/ 10880 w 10880"/>
              <a:gd name="T43" fmla="*/ 5624 h 8770"/>
              <a:gd name="T44" fmla="*/ 7609 w 10880"/>
              <a:gd name="T45" fmla="*/ 2858 h 8770"/>
              <a:gd name="T46" fmla="*/ 4334 w 10880"/>
              <a:gd name="T47" fmla="*/ 5624 h 8770"/>
              <a:gd name="T48" fmla="*/ 7609 w 10880"/>
              <a:gd name="T49" fmla="*/ 8389 h 8770"/>
              <a:gd name="T50" fmla="*/ 8764 w 10880"/>
              <a:gd name="T51" fmla="*/ 8198 h 8770"/>
              <a:gd name="T52" fmla="*/ 9821 w 10880"/>
              <a:gd name="T53" fmla="*/ 8770 h 8770"/>
              <a:gd name="T54" fmla="*/ 9531 w 10880"/>
              <a:gd name="T55" fmla="*/ 7818 h 8770"/>
              <a:gd name="T56" fmla="*/ 10880 w 10880"/>
              <a:gd name="T57" fmla="*/ 5624 h 8770"/>
              <a:gd name="T58" fmla="*/ 6547 w 10880"/>
              <a:gd name="T59" fmla="*/ 5147 h 8770"/>
              <a:gd name="T60" fmla="*/ 6162 w 10880"/>
              <a:gd name="T61" fmla="*/ 4766 h 8770"/>
              <a:gd name="T62" fmla="*/ 6547 w 10880"/>
              <a:gd name="T63" fmla="*/ 4385 h 8770"/>
              <a:gd name="T64" fmla="*/ 7029 w 10880"/>
              <a:gd name="T65" fmla="*/ 4766 h 8770"/>
              <a:gd name="T66" fmla="*/ 6547 w 10880"/>
              <a:gd name="T67" fmla="*/ 5147 h 8770"/>
              <a:gd name="T68" fmla="*/ 8665 w 10880"/>
              <a:gd name="T69" fmla="*/ 5147 h 8770"/>
              <a:gd name="T70" fmla="*/ 8283 w 10880"/>
              <a:gd name="T71" fmla="*/ 4766 h 8770"/>
              <a:gd name="T72" fmla="*/ 8665 w 10880"/>
              <a:gd name="T73" fmla="*/ 4385 h 8770"/>
              <a:gd name="T74" fmla="*/ 9147 w 10880"/>
              <a:gd name="T75" fmla="*/ 4766 h 8770"/>
              <a:gd name="T76" fmla="*/ 8665 w 10880"/>
              <a:gd name="T77" fmla="*/ 5147 h 8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80" h="8770">
                <a:moveTo>
                  <a:pt x="7365" y="2654"/>
                </a:moveTo>
                <a:cubicBezTo>
                  <a:pt x="7490" y="2654"/>
                  <a:pt x="7614" y="2663"/>
                  <a:pt x="7736" y="2676"/>
                </a:cubicBezTo>
                <a:cubicBezTo>
                  <a:pt x="7403" y="1141"/>
                  <a:pt x="5744" y="0"/>
                  <a:pt x="3851" y="0"/>
                </a:cubicBezTo>
                <a:cubicBezTo>
                  <a:pt x="1734" y="0"/>
                  <a:pt x="0" y="1428"/>
                  <a:pt x="0" y="3241"/>
                </a:cubicBezTo>
                <a:cubicBezTo>
                  <a:pt x="0" y="4288"/>
                  <a:pt x="577" y="5147"/>
                  <a:pt x="1541" y="5813"/>
                </a:cubicBezTo>
                <a:lnTo>
                  <a:pt x="1156" y="6960"/>
                </a:lnTo>
                <a:lnTo>
                  <a:pt x="2502" y="6292"/>
                </a:lnTo>
                <a:cubicBezTo>
                  <a:pt x="2984" y="6386"/>
                  <a:pt x="3370" y="6483"/>
                  <a:pt x="3851" y="6483"/>
                </a:cubicBezTo>
                <a:cubicBezTo>
                  <a:pt x="3971" y="6483"/>
                  <a:pt x="4091" y="6477"/>
                  <a:pt x="4210" y="6468"/>
                </a:cubicBezTo>
                <a:cubicBezTo>
                  <a:pt x="4135" y="6213"/>
                  <a:pt x="4091" y="5946"/>
                  <a:pt x="4091" y="5670"/>
                </a:cubicBezTo>
                <a:cubicBezTo>
                  <a:pt x="4091" y="4005"/>
                  <a:pt x="5536" y="2654"/>
                  <a:pt x="7365" y="2654"/>
                </a:cubicBezTo>
                <a:close/>
                <a:moveTo>
                  <a:pt x="5295" y="1620"/>
                </a:moveTo>
                <a:cubicBezTo>
                  <a:pt x="5585" y="1620"/>
                  <a:pt x="5777" y="1809"/>
                  <a:pt x="5777" y="2096"/>
                </a:cubicBezTo>
                <a:cubicBezTo>
                  <a:pt x="5777" y="2382"/>
                  <a:pt x="5585" y="2573"/>
                  <a:pt x="5295" y="2573"/>
                </a:cubicBezTo>
                <a:cubicBezTo>
                  <a:pt x="5006" y="2573"/>
                  <a:pt x="4717" y="2382"/>
                  <a:pt x="4717" y="2096"/>
                </a:cubicBezTo>
                <a:cubicBezTo>
                  <a:pt x="4717" y="1809"/>
                  <a:pt x="5006" y="1620"/>
                  <a:pt x="5295" y="1620"/>
                </a:cubicBezTo>
                <a:close/>
                <a:moveTo>
                  <a:pt x="2600" y="2573"/>
                </a:moveTo>
                <a:cubicBezTo>
                  <a:pt x="2311" y="2573"/>
                  <a:pt x="2020" y="2382"/>
                  <a:pt x="2020" y="2096"/>
                </a:cubicBezTo>
                <a:cubicBezTo>
                  <a:pt x="2020" y="1809"/>
                  <a:pt x="2311" y="1620"/>
                  <a:pt x="2600" y="1620"/>
                </a:cubicBezTo>
                <a:cubicBezTo>
                  <a:pt x="2888" y="1620"/>
                  <a:pt x="3080" y="1809"/>
                  <a:pt x="3080" y="2096"/>
                </a:cubicBezTo>
                <a:cubicBezTo>
                  <a:pt x="3080" y="2382"/>
                  <a:pt x="2888" y="2573"/>
                  <a:pt x="2600" y="2573"/>
                </a:cubicBezTo>
                <a:close/>
                <a:moveTo>
                  <a:pt x="10880" y="5624"/>
                </a:moveTo>
                <a:cubicBezTo>
                  <a:pt x="10880" y="4100"/>
                  <a:pt x="9339" y="2858"/>
                  <a:pt x="7609" y="2858"/>
                </a:cubicBezTo>
                <a:cubicBezTo>
                  <a:pt x="5777" y="2858"/>
                  <a:pt x="4334" y="4100"/>
                  <a:pt x="4334" y="5624"/>
                </a:cubicBezTo>
                <a:cubicBezTo>
                  <a:pt x="4334" y="7150"/>
                  <a:pt x="5777" y="8389"/>
                  <a:pt x="7609" y="8389"/>
                </a:cubicBezTo>
                <a:cubicBezTo>
                  <a:pt x="7992" y="8389"/>
                  <a:pt x="8379" y="8294"/>
                  <a:pt x="8764" y="8198"/>
                </a:cubicBezTo>
                <a:lnTo>
                  <a:pt x="9821" y="8770"/>
                </a:lnTo>
                <a:lnTo>
                  <a:pt x="9531" y="7818"/>
                </a:lnTo>
                <a:cubicBezTo>
                  <a:pt x="10304" y="7244"/>
                  <a:pt x="10880" y="6483"/>
                  <a:pt x="10880" y="5624"/>
                </a:cubicBezTo>
                <a:close/>
                <a:moveTo>
                  <a:pt x="6547" y="5147"/>
                </a:moveTo>
                <a:cubicBezTo>
                  <a:pt x="6355" y="5147"/>
                  <a:pt x="6162" y="4958"/>
                  <a:pt x="6162" y="4766"/>
                </a:cubicBezTo>
                <a:cubicBezTo>
                  <a:pt x="6162" y="4576"/>
                  <a:pt x="6355" y="4385"/>
                  <a:pt x="6547" y="4385"/>
                </a:cubicBezTo>
                <a:cubicBezTo>
                  <a:pt x="6838" y="4385"/>
                  <a:pt x="7029" y="4576"/>
                  <a:pt x="7029" y="4766"/>
                </a:cubicBezTo>
                <a:cubicBezTo>
                  <a:pt x="7029" y="4958"/>
                  <a:pt x="6838" y="5147"/>
                  <a:pt x="6547" y="5147"/>
                </a:cubicBezTo>
                <a:close/>
                <a:moveTo>
                  <a:pt x="8665" y="5147"/>
                </a:moveTo>
                <a:cubicBezTo>
                  <a:pt x="8475" y="5147"/>
                  <a:pt x="8283" y="4958"/>
                  <a:pt x="8283" y="4766"/>
                </a:cubicBezTo>
                <a:cubicBezTo>
                  <a:pt x="8283" y="4576"/>
                  <a:pt x="8475" y="4385"/>
                  <a:pt x="8665" y="4385"/>
                </a:cubicBezTo>
                <a:cubicBezTo>
                  <a:pt x="8954" y="4385"/>
                  <a:pt x="9147" y="4576"/>
                  <a:pt x="9147" y="4766"/>
                </a:cubicBezTo>
                <a:cubicBezTo>
                  <a:pt x="9147" y="4958"/>
                  <a:pt x="8954" y="5147"/>
                  <a:pt x="8665" y="5147"/>
                </a:cubicBezTo>
                <a:close/>
              </a:path>
            </a:pathLst>
          </a:custGeom>
          <a:solidFill>
            <a:srgbClr val="7AC143"/>
          </a:solidFill>
          <a:ln>
            <a:noFill/>
          </a:ln>
          <a:effectLst/>
        </p:spPr>
        <p:txBody>
          <a:bodyPr rtlCol="0" anchor="ctr"/>
          <a:p>
            <a:pPr marL="0" marR="0" lvl="0" indent="0" algn="ctr" defTabSz="1288415" eaLnBrk="1" fontAlgn="auto" latinLnBrk="0" hangingPunct="1">
              <a:lnSpc>
                <a:spcPct val="100000"/>
              </a:lnSpc>
              <a:spcBef>
                <a:spcPts val="0"/>
              </a:spcBef>
              <a:spcAft>
                <a:spcPts val="0"/>
              </a:spcAft>
              <a:buClrTx/>
              <a:buSzTx/>
              <a:buFontTx/>
              <a:buNone/>
              <a:defRPr/>
            </a:pPr>
            <a:endParaRPr kumimoji="0" lang="en-US" sz="3105" b="0" i="0" u="none" strike="noStrike" kern="0" cap="none" spc="0" normalizeH="0" baseline="0" noProof="0" smtClean="0">
              <a:ln>
                <a:noFill/>
              </a:ln>
              <a:solidFill>
                <a:prstClr val="white"/>
              </a:solidFill>
              <a:effectLst/>
              <a:uLnTx/>
              <a:uFillTx/>
              <a:latin typeface="Arial" panose="020B0704020202020204"/>
              <a:ea typeface="微软雅黑"/>
              <a:cs typeface="+mn-ea"/>
              <a:sym typeface="+mn-lt"/>
            </a:endParaRPr>
          </a:p>
        </p:txBody>
      </p:sp>
      <p:grpSp>
        <p:nvGrpSpPr>
          <p:cNvPr id="120" name="组合 119"/>
          <p:cNvGrpSpPr/>
          <p:nvPr/>
        </p:nvGrpSpPr>
        <p:grpSpPr>
          <a:xfrm>
            <a:off x="3804964" y="1394169"/>
            <a:ext cx="340089" cy="346984"/>
            <a:chOff x="7614772" y="2724557"/>
            <a:chExt cx="379891" cy="387593"/>
          </a:xfrm>
        </p:grpSpPr>
        <p:sp>
          <p:nvSpPr>
            <p:cNvPr id="121" name="圆角矩形 120"/>
            <p:cNvSpPr/>
            <p:nvPr>
              <p:custDataLst>
                <p:tags r:id="rId52"/>
              </p:custDataLst>
            </p:nvPr>
          </p:nvSpPr>
          <p:spPr>
            <a:xfrm>
              <a:off x="7614772" y="2724557"/>
              <a:ext cx="379891" cy="387593"/>
            </a:xfrm>
            <a:prstGeom prst="roundRect">
              <a:avLst/>
            </a:prstGeom>
            <a:solidFill>
              <a:srgbClr val="F26334"/>
            </a:solidFill>
            <a:ln w="25400" cap="flat" cmpd="sng" algn="ctr">
              <a:noFill/>
              <a:prstDash val="solid"/>
            </a:ln>
          </p:spPr>
          <p:txBody>
            <a:bodyPr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sysClr val="window" lastClr="FFFFFF"/>
                </a:solidFill>
                <a:effectLst/>
                <a:uLnTx/>
                <a:uFillTx/>
                <a:latin typeface="Arial" panose="020B0704020202020204"/>
                <a:cs typeface="+mn-ea"/>
                <a:sym typeface="+mn-lt"/>
              </a:endParaRPr>
            </a:p>
          </p:txBody>
        </p:sp>
        <p:sp>
          <p:nvSpPr>
            <p:cNvPr id="122" name="iconfont-11253-5322190"/>
            <p:cNvSpPr/>
            <p:nvPr>
              <p:custDataLst>
                <p:tags r:id="rId53"/>
              </p:custDataLst>
            </p:nvPr>
          </p:nvSpPr>
          <p:spPr>
            <a:xfrm>
              <a:off x="7634028" y="2768969"/>
              <a:ext cx="334898" cy="298770"/>
            </a:xfrm>
            <a:custGeom>
              <a:avLst/>
              <a:gdLst>
                <a:gd name="T0" fmla="*/ 424 w 10154"/>
                <a:gd name="T1" fmla="*/ 3398 h 8876"/>
                <a:gd name="T2" fmla="*/ 1833 w 10154"/>
                <a:gd name="T3" fmla="*/ 5070 h 8876"/>
                <a:gd name="T4" fmla="*/ 1363 w 10154"/>
                <a:gd name="T5" fmla="*/ 7934 h 8876"/>
                <a:gd name="T6" fmla="*/ 2365 w 10154"/>
                <a:gd name="T7" fmla="*/ 3693 h 8876"/>
                <a:gd name="T8" fmla="*/ 988 w 10154"/>
                <a:gd name="T9" fmla="*/ 2529 h 8876"/>
                <a:gd name="T10" fmla="*/ 4493 w 10154"/>
                <a:gd name="T11" fmla="*/ 1428 h 8876"/>
                <a:gd name="T12" fmla="*/ 3551 w 10154"/>
                <a:gd name="T13" fmla="*/ 455 h 8876"/>
                <a:gd name="T14" fmla="*/ 3006 w 10154"/>
                <a:gd name="T15" fmla="*/ 3371 h 8876"/>
                <a:gd name="T16" fmla="*/ 4261 w 10154"/>
                <a:gd name="T17" fmla="*/ 2371 h 8876"/>
                <a:gd name="T18" fmla="*/ 3807 w 10154"/>
                <a:gd name="T19" fmla="*/ 4276 h 8876"/>
                <a:gd name="T20" fmla="*/ 5014 w 10154"/>
                <a:gd name="T21" fmla="*/ 3510 h 8876"/>
                <a:gd name="T22" fmla="*/ 3258 w 10154"/>
                <a:gd name="T23" fmla="*/ 4283 h 8876"/>
                <a:gd name="T24" fmla="*/ 5014 w 10154"/>
                <a:gd name="T25" fmla="*/ 4900 h 8876"/>
                <a:gd name="T26" fmla="*/ 4948 w 10154"/>
                <a:gd name="T27" fmla="*/ 6378 h 8876"/>
                <a:gd name="T28" fmla="*/ 4305 w 10154"/>
                <a:gd name="T29" fmla="*/ 5253 h 8876"/>
                <a:gd name="T30" fmla="*/ 3050 w 10154"/>
                <a:gd name="T31" fmla="*/ 5274 h 8876"/>
                <a:gd name="T32" fmla="*/ 7309 w 10154"/>
                <a:gd name="T33" fmla="*/ 6426 h 8876"/>
                <a:gd name="T34" fmla="*/ 8480 w 10154"/>
                <a:gd name="T35" fmla="*/ 6670 h 8876"/>
                <a:gd name="T36" fmla="*/ 7000 w 10154"/>
                <a:gd name="T37" fmla="*/ 5271 h 8876"/>
                <a:gd name="T38" fmla="*/ 6449 w 10154"/>
                <a:gd name="T39" fmla="*/ 6191 h 8876"/>
                <a:gd name="T40" fmla="*/ 8160 w 10154"/>
                <a:gd name="T41" fmla="*/ 4901 h 8876"/>
                <a:gd name="T42" fmla="*/ 6446 w 10154"/>
                <a:gd name="T43" fmla="*/ 4283 h 8876"/>
                <a:gd name="T44" fmla="*/ 8165 w 10154"/>
                <a:gd name="T45" fmla="*/ 3511 h 8876"/>
                <a:gd name="T46" fmla="*/ 5113 w 10154"/>
                <a:gd name="T47" fmla="*/ 2894 h 8876"/>
                <a:gd name="T48" fmla="*/ 5020 w 10154"/>
                <a:gd name="T49" fmla="*/ 2081 h 8876"/>
                <a:gd name="T50" fmla="*/ 8561 w 10154"/>
                <a:gd name="T51" fmla="*/ 6273 h 8876"/>
                <a:gd name="T52" fmla="*/ 6556 w 10154"/>
                <a:gd name="T53" fmla="*/ 7238 h 8876"/>
                <a:gd name="T54" fmla="*/ 9889 w 10154"/>
                <a:gd name="T55" fmla="*/ 6384 h 8876"/>
                <a:gd name="T56" fmla="*/ 9821 w 10154"/>
                <a:gd name="T57" fmla="*/ 2301 h 8876"/>
                <a:gd name="T58" fmla="*/ 1716 w 10154"/>
                <a:gd name="T59" fmla="*/ 2258 h 8876"/>
                <a:gd name="T60" fmla="*/ 1716 w 10154"/>
                <a:gd name="T61" fmla="*/ 580 h 8876"/>
                <a:gd name="T62" fmla="*/ 878 w 10154"/>
                <a:gd name="T63" fmla="*/ 1419 h 8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54" h="8876">
                  <a:moveTo>
                    <a:pt x="988" y="2529"/>
                  </a:moveTo>
                  <a:lnTo>
                    <a:pt x="424" y="3398"/>
                  </a:lnTo>
                  <a:lnTo>
                    <a:pt x="1468" y="4048"/>
                  </a:lnTo>
                  <a:cubicBezTo>
                    <a:pt x="1468" y="4048"/>
                    <a:pt x="2163" y="4403"/>
                    <a:pt x="1833" y="5070"/>
                  </a:cubicBezTo>
                  <a:cubicBezTo>
                    <a:pt x="1520" y="5703"/>
                    <a:pt x="0" y="7085"/>
                    <a:pt x="0" y="7085"/>
                  </a:cubicBezTo>
                  <a:lnTo>
                    <a:pt x="1363" y="7934"/>
                  </a:lnTo>
                  <a:cubicBezTo>
                    <a:pt x="2303" y="5891"/>
                    <a:pt x="2244" y="6161"/>
                    <a:pt x="2481" y="5428"/>
                  </a:cubicBezTo>
                  <a:cubicBezTo>
                    <a:pt x="2724" y="4678"/>
                    <a:pt x="2775" y="4105"/>
                    <a:pt x="2365" y="3693"/>
                  </a:cubicBezTo>
                  <a:cubicBezTo>
                    <a:pt x="1835" y="3163"/>
                    <a:pt x="1775" y="3114"/>
                    <a:pt x="988" y="2529"/>
                  </a:cubicBezTo>
                  <a:close/>
                  <a:moveTo>
                    <a:pt x="988" y="2529"/>
                  </a:moveTo>
                  <a:close/>
                  <a:moveTo>
                    <a:pt x="9821" y="2301"/>
                  </a:moveTo>
                  <a:cubicBezTo>
                    <a:pt x="9821" y="2301"/>
                    <a:pt x="9529" y="0"/>
                    <a:pt x="4493" y="1428"/>
                  </a:cubicBezTo>
                  <a:cubicBezTo>
                    <a:pt x="4705" y="1053"/>
                    <a:pt x="4811" y="808"/>
                    <a:pt x="4811" y="808"/>
                  </a:cubicBezTo>
                  <a:lnTo>
                    <a:pt x="3551" y="455"/>
                  </a:lnTo>
                  <a:cubicBezTo>
                    <a:pt x="3551" y="455"/>
                    <a:pt x="3044" y="2109"/>
                    <a:pt x="2140" y="2881"/>
                  </a:cubicBezTo>
                  <a:cubicBezTo>
                    <a:pt x="2140" y="2881"/>
                    <a:pt x="3015" y="3385"/>
                    <a:pt x="3006" y="3371"/>
                  </a:cubicBezTo>
                  <a:cubicBezTo>
                    <a:pt x="3256" y="3121"/>
                    <a:pt x="3480" y="2865"/>
                    <a:pt x="3677" y="2619"/>
                  </a:cubicBezTo>
                  <a:cubicBezTo>
                    <a:pt x="3877" y="2530"/>
                    <a:pt x="4071" y="2449"/>
                    <a:pt x="4261" y="2371"/>
                  </a:cubicBezTo>
                  <a:cubicBezTo>
                    <a:pt x="4031" y="2790"/>
                    <a:pt x="3654" y="3418"/>
                    <a:pt x="3277" y="3813"/>
                  </a:cubicBezTo>
                  <a:lnTo>
                    <a:pt x="3807" y="4276"/>
                  </a:lnTo>
                  <a:cubicBezTo>
                    <a:pt x="3807" y="4276"/>
                    <a:pt x="4167" y="3929"/>
                    <a:pt x="4562" y="3510"/>
                  </a:cubicBezTo>
                  <a:lnTo>
                    <a:pt x="5014" y="3510"/>
                  </a:lnTo>
                  <a:lnTo>
                    <a:pt x="5014" y="4283"/>
                  </a:lnTo>
                  <a:lnTo>
                    <a:pt x="3258" y="4283"/>
                  </a:lnTo>
                  <a:lnTo>
                    <a:pt x="3258" y="4900"/>
                  </a:lnTo>
                  <a:lnTo>
                    <a:pt x="5014" y="4900"/>
                  </a:lnTo>
                  <a:lnTo>
                    <a:pt x="5014" y="6381"/>
                  </a:lnTo>
                  <a:cubicBezTo>
                    <a:pt x="4991" y="6380"/>
                    <a:pt x="4969" y="6380"/>
                    <a:pt x="4948" y="6378"/>
                  </a:cubicBezTo>
                  <a:cubicBezTo>
                    <a:pt x="4754" y="6368"/>
                    <a:pt x="4451" y="6338"/>
                    <a:pt x="4335" y="6151"/>
                  </a:cubicBezTo>
                  <a:cubicBezTo>
                    <a:pt x="4191" y="5925"/>
                    <a:pt x="4296" y="5509"/>
                    <a:pt x="4305" y="5253"/>
                  </a:cubicBezTo>
                  <a:lnTo>
                    <a:pt x="3094" y="5253"/>
                  </a:lnTo>
                  <a:lnTo>
                    <a:pt x="3050" y="5274"/>
                  </a:lnTo>
                  <a:cubicBezTo>
                    <a:pt x="3050" y="5274"/>
                    <a:pt x="2609" y="7259"/>
                    <a:pt x="4331" y="7215"/>
                  </a:cubicBezTo>
                  <a:cubicBezTo>
                    <a:pt x="5941" y="7256"/>
                    <a:pt x="6866" y="6765"/>
                    <a:pt x="7309" y="6426"/>
                  </a:cubicBezTo>
                  <a:lnTo>
                    <a:pt x="7485" y="7083"/>
                  </a:lnTo>
                  <a:lnTo>
                    <a:pt x="8480" y="6670"/>
                  </a:lnTo>
                  <a:lnTo>
                    <a:pt x="7809" y="5021"/>
                  </a:lnTo>
                  <a:lnTo>
                    <a:pt x="7000" y="5271"/>
                  </a:lnTo>
                  <a:lnTo>
                    <a:pt x="7153" y="5835"/>
                  </a:lnTo>
                  <a:cubicBezTo>
                    <a:pt x="6944" y="5990"/>
                    <a:pt x="6705" y="6106"/>
                    <a:pt x="6449" y="6191"/>
                  </a:cubicBezTo>
                  <a:lnTo>
                    <a:pt x="6449" y="4901"/>
                  </a:lnTo>
                  <a:lnTo>
                    <a:pt x="8160" y="4901"/>
                  </a:lnTo>
                  <a:lnTo>
                    <a:pt x="8160" y="4283"/>
                  </a:lnTo>
                  <a:lnTo>
                    <a:pt x="6446" y="4283"/>
                  </a:lnTo>
                  <a:lnTo>
                    <a:pt x="6446" y="3511"/>
                  </a:lnTo>
                  <a:lnTo>
                    <a:pt x="8165" y="3511"/>
                  </a:lnTo>
                  <a:lnTo>
                    <a:pt x="8165" y="2894"/>
                  </a:lnTo>
                  <a:lnTo>
                    <a:pt x="5113" y="2894"/>
                  </a:lnTo>
                  <a:cubicBezTo>
                    <a:pt x="5331" y="2626"/>
                    <a:pt x="5504" y="2381"/>
                    <a:pt x="5551" y="2225"/>
                  </a:cubicBezTo>
                  <a:lnTo>
                    <a:pt x="5020" y="2081"/>
                  </a:lnTo>
                  <a:cubicBezTo>
                    <a:pt x="7301" y="1265"/>
                    <a:pt x="8573" y="1405"/>
                    <a:pt x="8561" y="2744"/>
                  </a:cubicBezTo>
                  <a:lnTo>
                    <a:pt x="8561" y="6273"/>
                  </a:lnTo>
                  <a:cubicBezTo>
                    <a:pt x="8561" y="6273"/>
                    <a:pt x="8696" y="7488"/>
                    <a:pt x="7306" y="7399"/>
                  </a:cubicBezTo>
                  <a:lnTo>
                    <a:pt x="6556" y="7238"/>
                  </a:lnTo>
                  <a:lnTo>
                    <a:pt x="6381" y="7951"/>
                  </a:lnTo>
                  <a:cubicBezTo>
                    <a:pt x="6381" y="7951"/>
                    <a:pt x="9624" y="8876"/>
                    <a:pt x="9889" y="6384"/>
                  </a:cubicBezTo>
                  <a:cubicBezTo>
                    <a:pt x="10154" y="3891"/>
                    <a:pt x="9821" y="2301"/>
                    <a:pt x="9821" y="2301"/>
                  </a:cubicBezTo>
                  <a:close/>
                  <a:moveTo>
                    <a:pt x="9821" y="2301"/>
                  </a:moveTo>
                  <a:close/>
                  <a:moveTo>
                    <a:pt x="878" y="1419"/>
                  </a:moveTo>
                  <a:cubicBezTo>
                    <a:pt x="878" y="1883"/>
                    <a:pt x="1254" y="2258"/>
                    <a:pt x="1716" y="2258"/>
                  </a:cubicBezTo>
                  <a:cubicBezTo>
                    <a:pt x="2179" y="2258"/>
                    <a:pt x="2555" y="1881"/>
                    <a:pt x="2555" y="1419"/>
                  </a:cubicBezTo>
                  <a:cubicBezTo>
                    <a:pt x="2555" y="956"/>
                    <a:pt x="2179" y="580"/>
                    <a:pt x="1716" y="580"/>
                  </a:cubicBezTo>
                  <a:cubicBezTo>
                    <a:pt x="1254" y="580"/>
                    <a:pt x="878" y="955"/>
                    <a:pt x="878" y="1419"/>
                  </a:cubicBezTo>
                  <a:close/>
                  <a:moveTo>
                    <a:pt x="878" y="1419"/>
                  </a:moveTo>
                  <a:close/>
                </a:path>
              </a:pathLst>
            </a:custGeom>
            <a:solidFill>
              <a:sysClr val="window" lastClr="FFFFFF"/>
            </a:solidFill>
            <a:ln w="25400" cap="flat" cmpd="sng" algn="ctr">
              <a:noFill/>
              <a:prstDash val="solid"/>
            </a:ln>
            <a:effectLst/>
          </p:spPr>
          <p:txBody>
            <a:bodyPr rtlCol="0" anchor="ctr"/>
            <a:p>
              <a:pPr marL="0" marR="0" lvl="0" indent="0" algn="ctr" defTabSz="1288415" eaLnBrk="1" fontAlgn="auto" latinLnBrk="0" hangingPunct="1">
                <a:lnSpc>
                  <a:spcPct val="100000"/>
                </a:lnSpc>
                <a:spcBef>
                  <a:spcPts val="0"/>
                </a:spcBef>
                <a:spcAft>
                  <a:spcPts val="0"/>
                </a:spcAft>
                <a:buClrTx/>
                <a:buSzTx/>
                <a:buFontTx/>
                <a:buNone/>
                <a:defRPr/>
              </a:pPr>
              <a:endParaRPr kumimoji="0" lang="en-US" sz="3105" b="0" i="0" u="none" strike="noStrike" kern="0" cap="none" spc="0" normalizeH="0" baseline="0" noProof="0" smtClean="0">
                <a:ln>
                  <a:noFill/>
                </a:ln>
                <a:solidFill>
                  <a:prstClr val="white"/>
                </a:solidFill>
                <a:effectLst/>
                <a:uLnTx/>
                <a:uFillTx/>
                <a:latin typeface="Arial" panose="020B0704020202020204"/>
                <a:ea typeface="微软雅黑"/>
                <a:cs typeface="+mn-ea"/>
                <a:sym typeface="+mn-lt"/>
              </a:endParaRPr>
            </a:p>
          </p:txBody>
        </p:sp>
      </p:grpSp>
      <p:pic>
        <p:nvPicPr>
          <p:cNvPr id="123" name="图片 122"/>
          <p:cNvPicPr>
            <a:picLocks noChangeAspect="1"/>
          </p:cNvPicPr>
          <p:nvPr>
            <p:custDataLst>
              <p:tags r:id="rId54"/>
            </p:custDataLst>
          </p:nvPr>
        </p:nvPicPr>
        <p:blipFill rotWithShape="1">
          <a:blip r:embed="rId55" cstate="print">
            <a:extLst>
              <a:ext uri="{28A0092B-C50C-407E-A947-70E740481C1C}">
                <a14:useLocalDpi xmlns:a14="http://schemas.microsoft.com/office/drawing/2010/main" val="0"/>
              </a:ext>
            </a:extLst>
          </a:blip>
          <a:srcRect l="6261" t="5043" r="8788"/>
          <a:stretch>
            <a:fillRect/>
          </a:stretch>
        </p:blipFill>
        <p:spPr>
          <a:xfrm>
            <a:off x="4698457" y="1300004"/>
            <a:ext cx="581332" cy="467377"/>
          </a:xfrm>
          <a:prstGeom prst="roundRect">
            <a:avLst>
              <a:gd name="adj" fmla="val 20526"/>
            </a:avLst>
          </a:prstGeom>
          <a:effectLst>
            <a:softEdge rad="76200"/>
          </a:effectLst>
        </p:spPr>
      </p:pic>
      <p:pic>
        <p:nvPicPr>
          <p:cNvPr id="124" name="图片 123"/>
          <p:cNvPicPr>
            <a:picLocks noChangeAspect="1"/>
          </p:cNvPicPr>
          <p:nvPr>
            <p:custDataLst>
              <p:tags r:id="rId56"/>
            </p:custDataLst>
          </p:nvPr>
        </p:nvPicPr>
        <p:blipFill rotWithShape="1">
          <a:blip r:embed="rId57" cstate="print">
            <a:extLst>
              <a:ext uri="{28A0092B-C50C-407E-A947-70E740481C1C}">
                <a14:useLocalDpi xmlns:a14="http://schemas.microsoft.com/office/drawing/2010/main" val="0"/>
              </a:ext>
            </a:extLst>
          </a:blip>
          <a:srcRect l="11999" t="12000" r="14000" b="12000"/>
          <a:stretch>
            <a:fillRect/>
          </a:stretch>
        </p:blipFill>
        <p:spPr>
          <a:xfrm>
            <a:off x="4213473" y="1272769"/>
            <a:ext cx="501285" cy="498838"/>
          </a:xfrm>
          <a:prstGeom prst="roundRect">
            <a:avLst/>
          </a:prstGeom>
          <a:effectLst>
            <a:softEdge rad="50800"/>
          </a:effectLst>
        </p:spPr>
      </p:pic>
      <p:sp>
        <p:nvSpPr>
          <p:cNvPr id="125" name="文本框 124"/>
          <p:cNvSpPr txBox="1"/>
          <p:nvPr>
            <p:custDataLst>
              <p:tags r:id="rId58"/>
            </p:custDataLst>
          </p:nvPr>
        </p:nvSpPr>
        <p:spPr>
          <a:xfrm>
            <a:off x="214173" y="5738879"/>
            <a:ext cx="762769" cy="922020"/>
          </a:xfrm>
          <a:prstGeom prst="rect">
            <a:avLst/>
          </a:prstGeom>
          <a:noFill/>
        </p:spPr>
        <p:txBody>
          <a:bodyPr wrap="square" rtlCol="0">
            <a:spAutoFit/>
          </a:bodyPr>
          <a:p>
            <a:pPr algn="ctr">
              <a:lnSpc>
                <a:spcPct val="150000"/>
              </a:lnSpc>
            </a:pPr>
            <a:r>
              <a:rPr lang="zh-CN" altLang="en-US" b="1" dirty="0">
                <a:solidFill>
                  <a:schemeClr val="tx1"/>
                </a:solidFill>
                <a:latin typeface="微软雅黑" panose="020B0503020204020204" charset="-122"/>
                <a:ea typeface="微软雅黑" panose="020B0503020204020204" charset="-122"/>
              </a:rPr>
              <a:t>数据</a:t>
            </a:r>
            <a:r>
              <a:rPr lang="zh-CN" altLang="en-US" b="1" dirty="0">
                <a:solidFill>
                  <a:schemeClr val="tx1"/>
                </a:solidFill>
                <a:latin typeface="微软雅黑" panose="020B0503020204020204" charset="-122"/>
                <a:ea typeface="微软雅黑" panose="020B0503020204020204" charset="-122"/>
              </a:rPr>
              <a:t>生产</a:t>
            </a:r>
            <a:endParaRPr lang="zh-CN" altLang="en-US" b="1" dirty="0">
              <a:solidFill>
                <a:schemeClr val="tx1"/>
              </a:solidFill>
              <a:latin typeface="微软雅黑" panose="020B0503020204020204" charset="-122"/>
              <a:ea typeface="微软雅黑" panose="020B0503020204020204" charset="-122"/>
            </a:endParaRPr>
          </a:p>
        </p:txBody>
      </p:sp>
      <p:sp>
        <p:nvSpPr>
          <p:cNvPr id="126" name="文本框 125"/>
          <p:cNvSpPr txBox="1"/>
          <p:nvPr>
            <p:custDataLst>
              <p:tags r:id="rId59"/>
            </p:custDataLst>
          </p:nvPr>
        </p:nvSpPr>
        <p:spPr>
          <a:xfrm>
            <a:off x="214173" y="3840864"/>
            <a:ext cx="762769" cy="1337945"/>
          </a:xfrm>
          <a:prstGeom prst="rect">
            <a:avLst/>
          </a:prstGeom>
          <a:noFill/>
        </p:spPr>
        <p:txBody>
          <a:bodyPr wrap="square" rtlCol="0">
            <a:spAutoFit/>
          </a:bodyPr>
          <a:p>
            <a:pPr algn="ctr">
              <a:lnSpc>
                <a:spcPct val="150000"/>
              </a:lnSpc>
            </a:pPr>
            <a:r>
              <a:rPr lang="zh-CN" altLang="en-US" b="1" dirty="0">
                <a:solidFill>
                  <a:schemeClr val="tx1"/>
                </a:solidFill>
                <a:latin typeface="微软雅黑" panose="020B0503020204020204" charset="-122"/>
                <a:ea typeface="微软雅黑" panose="020B0503020204020204" charset="-122"/>
              </a:rPr>
              <a:t>数据聚合</a:t>
            </a:r>
            <a:r>
              <a:rPr lang="zh-CN" altLang="en-US" b="1" dirty="0">
                <a:solidFill>
                  <a:schemeClr val="tx1"/>
                </a:solidFill>
                <a:latin typeface="微软雅黑" panose="020B0503020204020204" charset="-122"/>
                <a:ea typeface="微软雅黑" panose="020B0503020204020204" charset="-122"/>
              </a:rPr>
              <a:t>加工</a:t>
            </a:r>
            <a:endParaRPr lang="zh-CN" altLang="en-US" b="1" dirty="0">
              <a:solidFill>
                <a:schemeClr val="tx1"/>
              </a:solidFill>
              <a:latin typeface="微软雅黑" panose="020B0503020204020204" charset="-122"/>
              <a:ea typeface="微软雅黑" panose="020B0503020204020204" charset="-122"/>
            </a:endParaRPr>
          </a:p>
        </p:txBody>
      </p:sp>
      <p:cxnSp>
        <p:nvCxnSpPr>
          <p:cNvPr id="127" name="直接连接符 126"/>
          <p:cNvCxnSpPr/>
          <p:nvPr>
            <p:custDataLst>
              <p:tags r:id="rId60"/>
            </p:custDataLst>
          </p:nvPr>
        </p:nvCxnSpPr>
        <p:spPr>
          <a:xfrm>
            <a:off x="9771098" y="2241606"/>
            <a:ext cx="0" cy="4565015"/>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129" name="矩形 128"/>
          <p:cNvSpPr/>
          <p:nvPr>
            <p:custDataLst>
              <p:tags r:id="rId61"/>
            </p:custDataLst>
          </p:nvPr>
        </p:nvSpPr>
        <p:spPr>
          <a:xfrm>
            <a:off x="9906000" y="2328545"/>
            <a:ext cx="2082800" cy="99250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0" rtlCol="0" anchor="ctr"/>
          <a:p>
            <a:pPr>
              <a:lnSpc>
                <a:spcPct val="150000"/>
              </a:lnSpc>
            </a:pPr>
            <a:endParaRPr lang="en-US" altLang="zh-CN" sz="1400" dirty="0">
              <a:solidFill>
                <a:schemeClr val="accent6">
                  <a:lumMod val="50000"/>
                </a:schemeClr>
              </a:solidFill>
              <a:latin typeface="微软雅黑" panose="020B0503020204020204" charset="-122"/>
              <a:ea typeface="微软雅黑" panose="020B0503020204020204" charset="-122"/>
            </a:endParaRPr>
          </a:p>
        </p:txBody>
      </p:sp>
      <p:sp>
        <p:nvSpPr>
          <p:cNvPr id="130" name="矩形 129"/>
          <p:cNvSpPr/>
          <p:nvPr>
            <p:custDataLst>
              <p:tags r:id="rId62"/>
            </p:custDataLst>
          </p:nvPr>
        </p:nvSpPr>
        <p:spPr>
          <a:xfrm>
            <a:off x="9906000" y="3720465"/>
            <a:ext cx="2127250" cy="15367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0" bIns="72000" numCol="1" spcCol="0" rtlCol="0" fromWordArt="0" anchor="ctr" anchorCtr="0" forceAA="0" compatLnSpc="1">
            <a:noAutofit/>
          </a:bodyPr>
          <a:p>
            <a:pPr lvl="0" indent="0" algn="ctr" fontAlgn="auto">
              <a:lnSpc>
                <a:spcPct val="100000"/>
              </a:lnSpc>
              <a:buClrTx/>
              <a:buSzTx/>
              <a:buFontTx/>
            </a:pPr>
            <a:r>
              <a:rPr lang="zh-CN" altLang="en-US" b="1" dirty="0">
                <a:solidFill>
                  <a:schemeClr val="bg1"/>
                </a:solidFill>
                <a:latin typeface="微软雅黑" panose="020B0503020204020204" charset="-122"/>
                <a:ea typeface="微软雅黑" panose="020B0503020204020204" charset="-122"/>
                <a:sym typeface="+mn-ea"/>
              </a:rPr>
              <a:t>数据</a:t>
            </a:r>
            <a:r>
              <a:rPr lang="zh-CN" altLang="en-US" b="1" dirty="0">
                <a:solidFill>
                  <a:schemeClr val="bg1"/>
                </a:solidFill>
                <a:latin typeface="微软雅黑" panose="020B0503020204020204" charset="-122"/>
                <a:ea typeface="微软雅黑" panose="020B0503020204020204" charset="-122"/>
                <a:sym typeface="+mn-ea"/>
              </a:rPr>
              <a:t>资源池</a:t>
            </a:r>
            <a:endParaRPr lang="zh-CN" altLang="en-US" b="1" dirty="0">
              <a:solidFill>
                <a:schemeClr val="bg1"/>
              </a:solidFill>
              <a:latin typeface="微软雅黑" panose="020B0503020204020204" charset="-122"/>
              <a:ea typeface="微软雅黑" panose="020B0503020204020204" charset="-122"/>
              <a:sym typeface="+mn-ea"/>
            </a:endParaRPr>
          </a:p>
          <a:p>
            <a:pPr lvl="0" indent="0" algn="ctr" fontAlgn="auto">
              <a:lnSpc>
                <a:spcPct val="100000"/>
              </a:lnSpc>
              <a:buClrTx/>
              <a:buSzTx/>
              <a:buFontTx/>
            </a:pP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134" name="矩形 133"/>
          <p:cNvSpPr/>
          <p:nvPr>
            <p:custDataLst>
              <p:tags r:id="rId63"/>
            </p:custDataLst>
          </p:nvPr>
        </p:nvSpPr>
        <p:spPr>
          <a:xfrm>
            <a:off x="9905365" y="5725160"/>
            <a:ext cx="2056130" cy="68389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rIns="0" numCol="1" spcCol="0" rtlCol="0" fromWordArt="0" anchor="t" anchorCtr="0" forceAA="0" compatLnSpc="1">
            <a:noAutofit/>
          </a:bodyPr>
          <a:p>
            <a:pPr lvl="0" algn="ctr">
              <a:buClrTx/>
              <a:buSzTx/>
              <a:buFontTx/>
            </a:pPr>
            <a:r>
              <a:rPr lang="en-US" altLang="zh-CN" sz="1400" b="1" kern="100" dirty="0">
                <a:solidFill>
                  <a:schemeClr val="tx1"/>
                </a:solidFill>
                <a:effectLst/>
                <a:latin typeface="minorHAnsi"/>
                <a:ea typeface="微软雅黑" panose="020B0503020204020204" charset="-122"/>
                <a:cs typeface="微软雅黑" panose="020B0503020204020204" charset="-122"/>
                <a:sym typeface="+mn-ea"/>
              </a:rPr>
              <a:t>CDSN</a:t>
            </a:r>
            <a:r>
              <a:rPr lang="en-US" altLang="zh-CN" sz="1000" kern="100" dirty="0">
                <a:solidFill>
                  <a:schemeClr val="tx1"/>
                </a:solidFill>
                <a:effectLst/>
                <a:latin typeface="minorHAnsi"/>
                <a:ea typeface="微软雅黑" panose="020B0503020204020204" charset="-122"/>
                <a:cs typeface="微软雅黑" panose="020B0503020204020204" charset="-122"/>
                <a:sym typeface="+mn-ea"/>
              </a:rPr>
              <a:t>(</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SQLSERVER</a:t>
            </a:r>
            <a:r>
              <a:rPr lang="en-US" altLang="zh-CN" sz="1000"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a:t>
            </a:r>
            <a:endParaRPr lang="en-US" altLang="zh-CN"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135" name="文本框 134"/>
          <p:cNvSpPr txBox="1"/>
          <p:nvPr>
            <p:custDataLst>
              <p:tags r:id="rId64"/>
            </p:custDataLst>
          </p:nvPr>
        </p:nvSpPr>
        <p:spPr>
          <a:xfrm>
            <a:off x="11192510" y="5281930"/>
            <a:ext cx="916305" cy="306070"/>
          </a:xfrm>
          <a:prstGeom prst="rect">
            <a:avLst/>
          </a:prstGeom>
          <a:solidFill>
            <a:schemeClr val="bg1"/>
          </a:solidFill>
        </p:spPr>
        <p:txBody>
          <a:bodyPr wrap="square" rtlCol="0" anchor="t">
            <a:noAutofit/>
          </a:bodyPr>
          <a:p>
            <a:pPr algn="l">
              <a:lnSpc>
                <a:spcPct val="150000"/>
              </a:lnSpc>
            </a:pPr>
            <a:r>
              <a:rPr lang="zh-CN" altLang="en-US" sz="1200" dirty="0">
                <a:solidFill>
                  <a:schemeClr val="tx1"/>
                </a:solidFill>
                <a:latin typeface="微软雅黑" panose="020B0503020204020204" charset="-122"/>
                <a:ea typeface="微软雅黑" panose="020B0503020204020204" charset="-122"/>
                <a:sym typeface="+mn-ea"/>
              </a:rPr>
              <a:t>手动</a:t>
            </a:r>
            <a:r>
              <a:rPr lang="zh-CN" altLang="en-US" sz="1200" dirty="0">
                <a:solidFill>
                  <a:schemeClr val="tx1"/>
                </a:solidFill>
                <a:latin typeface="微软雅黑" panose="020B0503020204020204" charset="-122"/>
                <a:ea typeface="微软雅黑" panose="020B0503020204020204" charset="-122"/>
                <a:sym typeface="+mn-ea"/>
              </a:rPr>
              <a:t>发布</a:t>
            </a:r>
            <a:endParaRPr lang="zh-CN" altLang="en-US" sz="1200" dirty="0">
              <a:solidFill>
                <a:schemeClr val="tx1"/>
              </a:solidFill>
              <a:latin typeface="微软雅黑" panose="020B0503020204020204" charset="-122"/>
              <a:ea typeface="微软雅黑" panose="020B0503020204020204" charset="-122"/>
              <a:sym typeface="+mn-ea"/>
            </a:endParaRPr>
          </a:p>
        </p:txBody>
      </p:sp>
      <p:cxnSp>
        <p:nvCxnSpPr>
          <p:cNvPr id="136" name="直接箭头连接符 135"/>
          <p:cNvCxnSpPr/>
          <p:nvPr>
            <p:custDataLst>
              <p:tags r:id="rId65"/>
            </p:custDataLst>
          </p:nvPr>
        </p:nvCxnSpPr>
        <p:spPr>
          <a:xfrm flipV="1">
            <a:off x="11189335" y="5124450"/>
            <a:ext cx="0" cy="60071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37" name="矩形 136"/>
          <p:cNvSpPr/>
          <p:nvPr>
            <p:custDataLst>
              <p:tags r:id="rId66"/>
            </p:custDataLst>
          </p:nvPr>
        </p:nvSpPr>
        <p:spPr bwMode="auto">
          <a:xfrm>
            <a:off x="10240292" y="6041146"/>
            <a:ext cx="720000"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产品</a:t>
            </a:r>
            <a:r>
              <a:rPr lang="zh-CN" altLang="en-US" sz="1000" kern="0" dirty="0">
                <a:solidFill>
                  <a:prstClr val="black"/>
                </a:solidFill>
                <a:latin typeface="微软雅黑" panose="020B0503020204020204" charset="-122"/>
                <a:ea typeface="微软雅黑" panose="020B0503020204020204" charset="-122"/>
              </a:rPr>
              <a:t>数据</a:t>
            </a:r>
            <a:endParaRPr lang="zh-CN" altLang="en-US" sz="1000" kern="0" dirty="0">
              <a:solidFill>
                <a:prstClr val="black"/>
              </a:solidFill>
              <a:latin typeface="微软雅黑" panose="020B0503020204020204" charset="-122"/>
              <a:ea typeface="微软雅黑" panose="020B0503020204020204" charset="-122"/>
            </a:endParaRPr>
          </a:p>
        </p:txBody>
      </p:sp>
      <p:sp>
        <p:nvSpPr>
          <p:cNvPr id="138" name="矩形 137"/>
          <p:cNvSpPr/>
          <p:nvPr>
            <p:custDataLst>
              <p:tags r:id="rId67"/>
            </p:custDataLst>
          </p:nvPr>
        </p:nvSpPr>
        <p:spPr bwMode="auto">
          <a:xfrm>
            <a:off x="11097452" y="6041146"/>
            <a:ext cx="719455" cy="288000"/>
          </a:xfrm>
          <a:prstGeom prst="rect">
            <a:avLst/>
          </a:prstGeom>
          <a:solidFill>
            <a:schemeClr val="bg1"/>
          </a:solidFill>
          <a:ln w="6350" cap="flat" cmpd="sng" algn="ctr">
            <a:noFill/>
            <a:prstDash val="solid"/>
            <a:round/>
            <a:headEnd type="none" w="med" len="med"/>
            <a:tailEnd type="none" w="med" len="med"/>
          </a:ln>
          <a:effectLst/>
        </p:spPr>
        <p:txBody>
          <a:bodyPr wrap="square" lIns="66485" tIns="66485" rIns="66485" bIns="66485" rtlCol="0" anchor="ctr"/>
          <a:p>
            <a:pPr algn="ctr" defTabSz="949325" eaLnBrk="0" fontAlgn="base" hangingPunct="0">
              <a:lnSpc>
                <a:spcPct val="90000"/>
              </a:lnSpc>
              <a:spcBef>
                <a:spcPct val="0"/>
              </a:spcBef>
              <a:spcAft>
                <a:spcPct val="0"/>
              </a:spcAft>
              <a:defRPr/>
            </a:pPr>
            <a:r>
              <a:rPr lang="zh-CN" altLang="en-US" sz="1000" kern="0" dirty="0">
                <a:solidFill>
                  <a:prstClr val="black"/>
                </a:solidFill>
                <a:latin typeface="微软雅黑" panose="020B0503020204020204" charset="-122"/>
                <a:ea typeface="微软雅黑" panose="020B0503020204020204" charset="-122"/>
              </a:rPr>
              <a:t>企业数据</a:t>
            </a:r>
            <a:endParaRPr lang="zh-CN" altLang="en-US" sz="1000" kern="0" dirty="0">
              <a:solidFill>
                <a:prstClr val="black"/>
              </a:solidFill>
              <a:latin typeface="微软雅黑" panose="020B0503020204020204" charset="-122"/>
              <a:ea typeface="微软雅黑" panose="020B0503020204020204" charset="-122"/>
            </a:endParaRPr>
          </a:p>
        </p:txBody>
      </p:sp>
      <p:cxnSp>
        <p:nvCxnSpPr>
          <p:cNvPr id="140" name="直接箭头连接符 139"/>
          <p:cNvCxnSpPr/>
          <p:nvPr>
            <p:custDataLst>
              <p:tags r:id="rId68"/>
            </p:custDataLst>
          </p:nvPr>
        </p:nvCxnSpPr>
        <p:spPr>
          <a:xfrm flipV="1">
            <a:off x="11077575" y="6369050"/>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41" name="文本框 140"/>
          <p:cNvSpPr txBox="1"/>
          <p:nvPr>
            <p:custDataLst>
              <p:tags r:id="rId69"/>
            </p:custDataLst>
          </p:nvPr>
        </p:nvSpPr>
        <p:spPr>
          <a:xfrm>
            <a:off x="10266045" y="6445885"/>
            <a:ext cx="1496695" cy="368300"/>
          </a:xfrm>
          <a:prstGeom prst="rect">
            <a:avLst/>
          </a:prstGeom>
          <a:noFill/>
        </p:spPr>
        <p:txBody>
          <a:bodyPr wrap="square" rtlCol="0" anchor="t">
            <a:sp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企业</a:t>
            </a:r>
            <a:r>
              <a:rPr lang="zh-CN" altLang="en-US" sz="1200" dirty="0">
                <a:solidFill>
                  <a:schemeClr val="tx1"/>
                </a:solidFill>
                <a:latin typeface="微软雅黑" panose="020B0503020204020204" charset="-122"/>
                <a:ea typeface="微软雅黑" panose="020B0503020204020204" charset="-122"/>
                <a:sym typeface="+mn-ea"/>
              </a:rPr>
              <a:t>录入</a:t>
            </a:r>
            <a:endParaRPr lang="zh-CN" altLang="en-US" sz="1200" dirty="0">
              <a:solidFill>
                <a:schemeClr val="tx1"/>
              </a:solidFill>
              <a:latin typeface="微软雅黑" panose="020B0503020204020204" charset="-122"/>
              <a:ea typeface="微软雅黑" panose="020B0503020204020204" charset="-122"/>
              <a:sym typeface="+mn-ea"/>
            </a:endParaRPr>
          </a:p>
        </p:txBody>
      </p:sp>
      <p:sp>
        <p:nvSpPr>
          <p:cNvPr id="142" name="文本框 141"/>
          <p:cNvSpPr txBox="1"/>
          <p:nvPr>
            <p:custDataLst>
              <p:tags r:id="rId70"/>
            </p:custDataLst>
          </p:nvPr>
        </p:nvSpPr>
        <p:spPr>
          <a:xfrm>
            <a:off x="11192510" y="3306445"/>
            <a:ext cx="1001395" cy="32385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noAutofit/>
          </a:bodyPr>
          <a:p>
            <a:pPr algn="l">
              <a:lnSpc>
                <a:spcPct val="150000"/>
              </a:lnSpc>
            </a:pPr>
            <a:r>
              <a:rPr lang="zh-CN" altLang="en-US" sz="1200" dirty="0">
                <a:solidFill>
                  <a:schemeClr val="tx1"/>
                </a:solidFill>
                <a:latin typeface="微软雅黑" panose="020B0503020204020204" charset="-122"/>
                <a:ea typeface="微软雅黑" panose="020B0503020204020204" charset="-122"/>
                <a:sym typeface="+mn-ea"/>
              </a:rPr>
              <a:t>数据</a:t>
            </a:r>
            <a:r>
              <a:rPr lang="zh-CN" altLang="en-US" sz="1200" dirty="0">
                <a:solidFill>
                  <a:schemeClr val="tx1"/>
                </a:solidFill>
                <a:latin typeface="微软雅黑" panose="020B0503020204020204" charset="-122"/>
                <a:ea typeface="微软雅黑" panose="020B0503020204020204" charset="-122"/>
                <a:sym typeface="+mn-ea"/>
              </a:rPr>
              <a:t>同步</a:t>
            </a:r>
            <a:endParaRPr lang="zh-CN" altLang="en-US" sz="1200" dirty="0">
              <a:solidFill>
                <a:schemeClr val="tx1"/>
              </a:solidFill>
              <a:latin typeface="微软雅黑" panose="020B0503020204020204" charset="-122"/>
              <a:ea typeface="微软雅黑" panose="020B0503020204020204" charset="-122"/>
              <a:sym typeface="+mn-ea"/>
            </a:endParaRPr>
          </a:p>
        </p:txBody>
      </p:sp>
      <p:pic>
        <p:nvPicPr>
          <p:cNvPr id="143" name="图片 142"/>
          <p:cNvPicPr>
            <a:picLocks noChangeAspect="1"/>
          </p:cNvPicPr>
          <p:nvPr>
            <p:custDataLst>
              <p:tags r:id="rId71"/>
            </p:custDataLst>
          </p:nvPr>
        </p:nvPicPr>
        <p:blipFill>
          <a:blip r:embed="rId72"/>
          <a:stretch>
            <a:fillRect/>
          </a:stretch>
        </p:blipFill>
        <p:spPr>
          <a:xfrm>
            <a:off x="10239375" y="2342515"/>
            <a:ext cx="1496695" cy="904875"/>
          </a:xfrm>
          <a:prstGeom prst="rect">
            <a:avLst/>
          </a:prstGeom>
          <a:ln>
            <a:solidFill>
              <a:schemeClr val="bg1">
                <a:lumMod val="85000"/>
              </a:schemeClr>
            </a:solidFill>
          </a:ln>
        </p:spPr>
      </p:pic>
      <p:sp>
        <p:nvSpPr>
          <p:cNvPr id="132" name="矩形 131"/>
          <p:cNvSpPr/>
          <p:nvPr>
            <p:custDataLst>
              <p:tags r:id="rId73"/>
            </p:custDataLst>
          </p:nvPr>
        </p:nvSpPr>
        <p:spPr>
          <a:xfrm>
            <a:off x="10240645" y="2949575"/>
            <a:ext cx="1495425" cy="252095"/>
          </a:xfrm>
          <a:prstGeom prst="rect">
            <a:avLst/>
          </a:prstGeom>
          <a:solidFill>
            <a:schemeClr val="bg1">
              <a:alpha val="61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GS1</a:t>
            </a: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全球数据</a:t>
            </a:r>
            <a:r>
              <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rPr>
              <a:t>平台</a:t>
            </a:r>
            <a:endParaRPr lang="zh-CN" altLang="en-US" sz="1000" b="1" kern="10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cxnSp>
        <p:nvCxnSpPr>
          <p:cNvPr id="144" name="直接箭头连接符 143"/>
          <p:cNvCxnSpPr/>
          <p:nvPr>
            <p:custDataLst>
              <p:tags r:id="rId74"/>
            </p:custDataLst>
          </p:nvPr>
        </p:nvCxnSpPr>
        <p:spPr>
          <a:xfrm flipV="1">
            <a:off x="8255000" y="6369050"/>
            <a:ext cx="0" cy="42926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45" name="文本框 144"/>
          <p:cNvSpPr txBox="1"/>
          <p:nvPr>
            <p:custDataLst>
              <p:tags r:id="rId75"/>
            </p:custDataLst>
          </p:nvPr>
        </p:nvSpPr>
        <p:spPr>
          <a:xfrm>
            <a:off x="7443470" y="6445885"/>
            <a:ext cx="1001395" cy="368300"/>
          </a:xfrm>
          <a:prstGeom prst="rect">
            <a:avLst/>
          </a:prstGeom>
          <a:noFill/>
        </p:spPr>
        <p:txBody>
          <a:bodyPr wrap="square" rtlCol="0" anchor="t">
            <a:spAutoFit/>
          </a:bodyPr>
          <a:p>
            <a:pPr>
              <a:lnSpc>
                <a:spcPct val="150000"/>
              </a:lnSpc>
            </a:pPr>
            <a:r>
              <a:rPr lang="zh-CN" altLang="en-US" sz="1200" dirty="0">
                <a:solidFill>
                  <a:schemeClr val="tx1"/>
                </a:solidFill>
                <a:latin typeface="微软雅黑" panose="020B0503020204020204" charset="-122"/>
                <a:ea typeface="微软雅黑" panose="020B0503020204020204" charset="-122"/>
                <a:sym typeface="+mn-ea"/>
              </a:rPr>
              <a:t>企业</a:t>
            </a:r>
            <a:r>
              <a:rPr lang="zh-CN" altLang="en-US" sz="1200" dirty="0">
                <a:solidFill>
                  <a:schemeClr val="tx1"/>
                </a:solidFill>
                <a:latin typeface="微软雅黑" panose="020B0503020204020204" charset="-122"/>
                <a:ea typeface="微软雅黑" panose="020B0503020204020204" charset="-122"/>
                <a:sym typeface="+mn-ea"/>
              </a:rPr>
              <a:t>录入</a:t>
            </a:r>
            <a:endParaRPr lang="zh-CN" altLang="en-US" sz="1200" dirty="0">
              <a:solidFill>
                <a:schemeClr val="tx1"/>
              </a:solidFill>
              <a:latin typeface="微软雅黑" panose="020B0503020204020204" charset="-122"/>
              <a:ea typeface="微软雅黑" panose="020B0503020204020204" charset="-122"/>
              <a:sym typeface="+mn-ea"/>
            </a:endParaRPr>
          </a:p>
        </p:txBody>
      </p:sp>
      <p:cxnSp>
        <p:nvCxnSpPr>
          <p:cNvPr id="139" name="直接箭头连接符 138"/>
          <p:cNvCxnSpPr/>
          <p:nvPr>
            <p:custDataLst>
              <p:tags r:id="rId76"/>
            </p:custDataLst>
          </p:nvPr>
        </p:nvCxnSpPr>
        <p:spPr>
          <a:xfrm flipV="1">
            <a:off x="11201400" y="3190240"/>
            <a:ext cx="0" cy="60071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custDataLst>
              <p:tags r:id="rId77"/>
            </p:custDataLst>
          </p:nvPr>
        </p:nvCxnSpPr>
        <p:spPr>
          <a:xfrm>
            <a:off x="10834370" y="3246755"/>
            <a:ext cx="0" cy="55689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78"/>
            </p:custDataLst>
          </p:nvPr>
        </p:nvSpPr>
        <p:spPr>
          <a:xfrm>
            <a:off x="9796145" y="3303270"/>
            <a:ext cx="1341755" cy="32385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noAutofit/>
          </a:bodyPr>
          <a:p>
            <a:pPr algn="l">
              <a:lnSpc>
                <a:spcPct val="150000"/>
              </a:lnSpc>
            </a:pPr>
            <a:r>
              <a:rPr lang="zh-CN" altLang="en-US" sz="1200" dirty="0">
                <a:solidFill>
                  <a:schemeClr val="tx1"/>
                </a:solidFill>
                <a:latin typeface="微软雅黑" panose="020B0503020204020204" charset="-122"/>
                <a:ea typeface="微软雅黑" panose="020B0503020204020204" charset="-122"/>
                <a:sym typeface="+mn-ea"/>
              </a:rPr>
              <a:t>国际下载</a:t>
            </a:r>
            <a:r>
              <a:rPr lang="zh-CN" altLang="en-US" sz="1200" dirty="0">
                <a:solidFill>
                  <a:schemeClr val="tx1"/>
                </a:solidFill>
                <a:latin typeface="微软雅黑" panose="020B0503020204020204" charset="-122"/>
                <a:ea typeface="微软雅黑" panose="020B0503020204020204" charset="-122"/>
                <a:sym typeface="+mn-ea"/>
              </a:rPr>
              <a:t>数据</a:t>
            </a:r>
            <a:endParaRPr lang="zh-CN" altLang="en-US" sz="1200" dirty="0">
              <a:solidFill>
                <a:schemeClr val="tx1"/>
              </a:solidFill>
              <a:latin typeface="微软雅黑" panose="020B0503020204020204" charset="-122"/>
              <a:ea typeface="微软雅黑" panose="020B0503020204020204" charset="-122"/>
              <a:sym typeface="+mn-ea"/>
            </a:endParaRPr>
          </a:p>
        </p:txBody>
      </p:sp>
      <p:pic>
        <p:nvPicPr>
          <p:cNvPr id="9" name="图片 8"/>
          <p:cNvPicPr>
            <a:picLocks noChangeAspect="1"/>
          </p:cNvPicPr>
          <p:nvPr>
            <p:custDataLst>
              <p:tags r:id="rId79"/>
            </p:custDataLst>
          </p:nvPr>
        </p:nvPicPr>
        <p:blipFill>
          <a:blip r:embed="rId80"/>
          <a:stretch>
            <a:fillRect/>
          </a:stretch>
        </p:blipFill>
        <p:spPr>
          <a:xfrm>
            <a:off x="10166350" y="4526915"/>
            <a:ext cx="1577975" cy="521970"/>
          </a:xfrm>
          <a:prstGeom prst="rect">
            <a:avLst/>
          </a:prstGeom>
        </p:spPr>
      </p:pic>
      <p:cxnSp>
        <p:nvCxnSpPr>
          <p:cNvPr id="12" name="直接箭头连接符 11"/>
          <p:cNvCxnSpPr/>
          <p:nvPr>
            <p:custDataLst>
              <p:tags r:id="rId81"/>
            </p:custDataLst>
          </p:nvPr>
        </p:nvCxnSpPr>
        <p:spPr>
          <a:xfrm flipV="1">
            <a:off x="10909935" y="5124450"/>
            <a:ext cx="0" cy="60071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82"/>
            </p:custDataLst>
          </p:nvPr>
        </p:nvSpPr>
        <p:spPr>
          <a:xfrm>
            <a:off x="10166350" y="5278120"/>
            <a:ext cx="1001395" cy="323850"/>
          </a:xfrm>
          <a:prstGeom prst="rect">
            <a:avLst/>
          </a:prstGeom>
          <a:noFill/>
          <a:extLst>
            <a:ext uri="{909E8E84-426E-40DD-AFC4-6F175D3DCCD1}">
              <a14:hiddenFill xmlns:a14="http://schemas.microsoft.com/office/drawing/2010/main">
                <a:solidFill>
                  <a:schemeClr val="bg1"/>
                </a:solidFill>
              </a14:hiddenFill>
            </a:ext>
          </a:extLst>
        </p:spPr>
        <p:txBody>
          <a:bodyPr wrap="square" rtlCol="0" anchor="t">
            <a:noAutofit/>
          </a:bodyPr>
          <a:p>
            <a:pPr algn="l">
              <a:lnSpc>
                <a:spcPct val="150000"/>
              </a:lnSpc>
            </a:pPr>
            <a:r>
              <a:rPr lang="en-US" altLang="zh-CN" sz="1200" dirty="0">
                <a:solidFill>
                  <a:schemeClr val="tx1"/>
                </a:solidFill>
                <a:latin typeface="微软雅黑" panose="020B0503020204020204" charset="-122"/>
                <a:ea typeface="微软雅黑" panose="020B0503020204020204" charset="-122"/>
                <a:sym typeface="+mn-ea"/>
              </a:rPr>
              <a:t>     </a:t>
            </a:r>
            <a:r>
              <a:rPr lang="zh-CN" altLang="en-US" sz="1200" dirty="0">
                <a:solidFill>
                  <a:schemeClr val="tx1"/>
                </a:solidFill>
                <a:latin typeface="微软雅黑" panose="020B0503020204020204" charset="-122"/>
                <a:ea typeface="微软雅黑" panose="020B0503020204020204" charset="-122"/>
                <a:sym typeface="+mn-ea"/>
              </a:rPr>
              <a:t>验证</a:t>
            </a:r>
            <a:endParaRPr lang="zh-CN" altLang="en-US" sz="1200" dirty="0">
              <a:solidFill>
                <a:schemeClr val="tx1"/>
              </a:solidFill>
              <a:latin typeface="微软雅黑" panose="020B0503020204020204" charset="-122"/>
              <a:ea typeface="微软雅黑" panose="020B0503020204020204" charset="-122"/>
              <a:sym typeface="+mn-ea"/>
            </a:endParaRPr>
          </a:p>
        </p:txBody>
      </p:sp>
    </p:spTree>
    <p:custDataLst>
      <p:tags r:id="rId8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53"/>
          <p:cNvSpPr/>
          <p:nvPr>
            <p:custDataLst>
              <p:tags r:id="rId1"/>
            </p:custDataLst>
          </p:nvPr>
        </p:nvSpPr>
        <p:spPr>
          <a:xfrm>
            <a:off x="1040130" y="5019040"/>
            <a:ext cx="303276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204782"/>
                </a:solidFill>
                <a:effectLst/>
                <a:uLnTx/>
                <a:uFillTx/>
                <a:latin typeface="微软雅黑" panose="020B0503020204020204" charset="-122"/>
                <a:ea typeface="微软雅黑" panose="020B0503020204020204" charset="-122"/>
                <a:cs typeface="微软雅黑" panose="020B0503020204020204" charset="-122"/>
                <a:sym typeface="+mn-ea"/>
              </a:rPr>
              <a:t>Git</a:t>
            </a:r>
            <a:r>
              <a:rPr lang="zh-CN" altLang="en-US" sz="1200" b="1" noProof="0" dirty="0">
                <a:ln>
                  <a:noFill/>
                </a:ln>
                <a:solidFill>
                  <a:srgbClr val="204782"/>
                </a:solidFill>
                <a:effectLst/>
                <a:uLnTx/>
                <a:uFillTx/>
                <a:latin typeface="微软雅黑" panose="020B0503020204020204" charset="-122"/>
                <a:ea typeface="宋体" charset="0"/>
                <a:cs typeface="微软雅黑" panose="020B0503020204020204" charset="-122"/>
                <a:sym typeface="+mn-ea"/>
              </a:rPr>
              <a:t>。</a:t>
            </a:r>
            <a:r>
              <a:rPr lang="en-US" altLang="zh-CN" sz="1200" b="1" noProof="0" dirty="0">
                <a:ln>
                  <a:noFill/>
                </a:ln>
                <a:solidFill>
                  <a:srgbClr val="204782"/>
                </a:solidFill>
                <a:effectLst/>
                <a:uLnTx/>
                <a:uFillTx/>
                <a:latin typeface="微软雅黑" panose="020B0503020204020204" charset="-122"/>
                <a:ea typeface="宋体" charset="0"/>
                <a:cs typeface="微软雅黑" panose="020B0503020204020204" charset="-122"/>
                <a:sym typeface="+mn-ea"/>
              </a:rPr>
              <a:t>GDS.V4</a:t>
            </a:r>
            <a:endParaRPr lang="en-US" altLang="zh-CN" sz="1200" b="1" noProof="0" dirty="0">
              <a:ln>
                <a:noFill/>
              </a:ln>
              <a:solidFill>
                <a:srgbClr val="204782"/>
              </a:solidFill>
              <a:effectLst/>
              <a:uLnTx/>
              <a:uFillTx/>
              <a:latin typeface="微软雅黑" panose="020B0503020204020204" charset="-122"/>
              <a:ea typeface="宋体" charset="0"/>
              <a:cs typeface="微软雅黑" panose="020B0503020204020204" charset="-122"/>
              <a:sym typeface="+mn-ea"/>
            </a:endParaRPr>
          </a:p>
        </p:txBody>
      </p:sp>
      <p:sp>
        <p:nvSpPr>
          <p:cNvPr id="26" name="标题 1"/>
          <p:cNvSpPr>
            <a:spLocks noGrp="1"/>
          </p:cNvSpPr>
          <p:nvPr>
            <p:custDataLst>
              <p:tags r:id="rId2"/>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sym typeface="+mn-ea"/>
              </a:rPr>
              <a:t>应用运维架构现状</a:t>
            </a:r>
            <a:endParaRPr lang="zh-CN" altLang="en-US" sz="3600" b="1">
              <a:solidFill>
                <a:schemeClr val="accent1">
                  <a:lumMod val="50000"/>
                </a:schemeClr>
              </a:solidFill>
            </a:endParaRPr>
          </a:p>
        </p:txBody>
      </p:sp>
      <p:sp>
        <p:nvSpPr>
          <p:cNvPr id="2" name="圆角矩形 53"/>
          <p:cNvSpPr/>
          <p:nvPr>
            <p:custDataLst>
              <p:tags r:id="rId3"/>
            </p:custDataLst>
          </p:nvPr>
        </p:nvSpPr>
        <p:spPr>
          <a:xfrm>
            <a:off x="1026160" y="6204585"/>
            <a:ext cx="304673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gitea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2" name="文本框 121"/>
          <p:cNvSpPr txBox="1"/>
          <p:nvPr>
            <p:custDataLst>
              <p:tags r:id="rId4"/>
            </p:custDataLst>
          </p:nvPr>
        </p:nvSpPr>
        <p:spPr>
          <a:xfrm>
            <a:off x="1574309" y="1213485"/>
            <a:ext cx="2160000"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中国商品信息服平台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27" name="直接连接符 126"/>
          <p:cNvCxnSpPr/>
          <p:nvPr>
            <p:custDataLst>
              <p:tags r:id="rId5"/>
            </p:custDataLst>
          </p:nvPr>
        </p:nvCxnSpPr>
        <p:spPr>
          <a:xfrm>
            <a:off x="6993755" y="1332921"/>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4" name="文本框 3"/>
          <p:cNvSpPr txBox="1"/>
          <p:nvPr>
            <p:custDataLst>
              <p:tags r:id="rId6"/>
            </p:custDataLst>
          </p:nvPr>
        </p:nvSpPr>
        <p:spPr>
          <a:xfrm>
            <a:off x="4704080" y="1213485"/>
            <a:ext cx="1957705"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中国编码</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APP</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064260" y="6306820"/>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6" name="圆角矩形 53"/>
          <p:cNvSpPr/>
          <p:nvPr>
            <p:custDataLst>
              <p:tags r:id="rId7"/>
            </p:custDataLst>
          </p:nvPr>
        </p:nvSpPr>
        <p:spPr>
          <a:xfrm>
            <a:off x="1040130" y="4285615"/>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Jenkins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custDataLst>
              <p:tags r:id="rId8"/>
            </p:custDataLst>
          </p:nvPr>
        </p:nvSpPr>
        <p:spPr>
          <a:xfrm>
            <a:off x="1040130" y="4314825"/>
            <a:ext cx="87439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圆角矩形 53"/>
          <p:cNvSpPr/>
          <p:nvPr>
            <p:custDataLst>
              <p:tags r:id="rId9"/>
            </p:custDataLst>
          </p:nvPr>
        </p:nvSpPr>
        <p:spPr>
          <a:xfrm>
            <a:off x="1040130" y="1654810"/>
            <a:ext cx="3096260" cy="76771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Grafana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custDataLst>
              <p:tags r:id="rId10"/>
            </p:custDataLst>
          </p:nvPr>
        </p:nvSpPr>
        <p:spPr>
          <a:xfrm>
            <a:off x="1040130" y="1925955"/>
            <a:ext cx="1241425" cy="27559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spAutoFit/>
          </a:bodyPr>
          <a:p>
            <a:r>
              <a:rPr lang="zh-CN" altLang="en-US" sz="1200">
                <a:latin typeface="微软雅黑" panose="020B0503020204020204" charset="-122"/>
                <a:ea typeface="微软雅黑" panose="020B0503020204020204" charset="-122"/>
              </a:rPr>
              <a:t>监控工具</a:t>
            </a:r>
            <a:endParaRPr lang="zh-CN" altLang="en-US" sz="1200">
              <a:latin typeface="微软雅黑" panose="020B0503020204020204" charset="-122"/>
              <a:ea typeface="微软雅黑" panose="020B0503020204020204" charset="-122"/>
            </a:endParaRPr>
          </a:p>
        </p:txBody>
      </p:sp>
      <p:sp>
        <p:nvSpPr>
          <p:cNvPr id="14" name="文本框 13"/>
          <p:cNvSpPr txBox="1"/>
          <p:nvPr>
            <p:custDataLst>
              <p:tags r:id="rId11"/>
            </p:custDataLst>
          </p:nvPr>
        </p:nvSpPr>
        <p:spPr>
          <a:xfrm>
            <a:off x="7425055" y="1213485"/>
            <a:ext cx="1868170" cy="360045"/>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追溯平台</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15" name="直接连接符 14"/>
          <p:cNvCxnSpPr/>
          <p:nvPr>
            <p:custDataLst>
              <p:tags r:id="rId12"/>
            </p:custDataLst>
          </p:nvPr>
        </p:nvCxnSpPr>
        <p:spPr>
          <a:xfrm>
            <a:off x="9584555" y="1285931"/>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16" name="圆角矩形 53"/>
          <p:cNvSpPr/>
          <p:nvPr>
            <p:custDataLst>
              <p:tags r:id="rId13"/>
            </p:custDataLst>
          </p:nvPr>
        </p:nvSpPr>
        <p:spPr>
          <a:xfrm>
            <a:off x="4533900" y="6204585"/>
            <a:ext cx="228854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Hub</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custDataLst>
              <p:tags r:id="rId14"/>
            </p:custDataLst>
          </p:nvPr>
        </p:nvSpPr>
        <p:spPr>
          <a:xfrm>
            <a:off x="4533900" y="6306820"/>
            <a:ext cx="103695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19" name="文本框 18"/>
          <p:cNvSpPr txBox="1"/>
          <p:nvPr>
            <p:custDataLst>
              <p:tags r:id="rId15"/>
            </p:custDataLst>
          </p:nvPr>
        </p:nvSpPr>
        <p:spPr>
          <a:xfrm>
            <a:off x="3734435" y="4027170"/>
            <a:ext cx="87439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2" name="圆角矩形 53"/>
          <p:cNvSpPr/>
          <p:nvPr>
            <p:custDataLst>
              <p:tags r:id="rId16"/>
            </p:custDataLst>
          </p:nvPr>
        </p:nvSpPr>
        <p:spPr>
          <a:xfrm>
            <a:off x="4509770" y="1654810"/>
            <a:ext cx="2288540" cy="767080"/>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3" name="文本框 22"/>
          <p:cNvSpPr txBox="1"/>
          <p:nvPr>
            <p:custDataLst>
              <p:tags r:id="rId17"/>
            </p:custDataLst>
          </p:nvPr>
        </p:nvSpPr>
        <p:spPr>
          <a:xfrm>
            <a:off x="4509770" y="1925955"/>
            <a:ext cx="1125220" cy="27559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spAutoFit/>
          </a:bodyPr>
          <a:p>
            <a:r>
              <a:rPr lang="zh-CN" altLang="en-US" sz="1200">
                <a:latin typeface="微软雅黑" panose="020B0503020204020204" charset="-122"/>
                <a:ea typeface="微软雅黑" panose="020B0503020204020204" charset="-122"/>
              </a:rPr>
              <a:t>监控</a:t>
            </a:r>
            <a:r>
              <a:rPr lang="zh-CN" altLang="en-US" sz="1200">
                <a:latin typeface="微软雅黑" panose="020B0503020204020204" charset="-122"/>
                <a:ea typeface="微软雅黑" panose="020B0503020204020204" charset="-122"/>
              </a:rPr>
              <a:t>工具</a:t>
            </a:r>
            <a:endParaRPr lang="zh-CN" altLang="en-US" sz="1200">
              <a:latin typeface="微软雅黑" panose="020B0503020204020204" charset="-122"/>
              <a:ea typeface="微软雅黑" panose="020B0503020204020204" charset="-122"/>
            </a:endParaRPr>
          </a:p>
        </p:txBody>
      </p:sp>
      <p:sp>
        <p:nvSpPr>
          <p:cNvPr id="24" name="圆角矩形 53"/>
          <p:cNvSpPr/>
          <p:nvPr>
            <p:custDataLst>
              <p:tags r:id="rId18"/>
            </p:custDataLst>
          </p:nvPr>
        </p:nvSpPr>
        <p:spPr>
          <a:xfrm>
            <a:off x="7260590" y="620585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SVN</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19"/>
            </p:custDataLst>
          </p:nvPr>
        </p:nvSpPr>
        <p:spPr>
          <a:xfrm>
            <a:off x="7260590" y="630809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30" name="圆角矩形 53"/>
          <p:cNvSpPr/>
          <p:nvPr>
            <p:custDataLst>
              <p:tags r:id="rId20"/>
            </p:custDataLst>
          </p:nvPr>
        </p:nvSpPr>
        <p:spPr>
          <a:xfrm>
            <a:off x="7236460" y="428625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Jenkins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2" name="文本框 31"/>
          <p:cNvSpPr txBox="1"/>
          <p:nvPr>
            <p:custDataLst>
              <p:tags r:id="rId21"/>
            </p:custDataLst>
          </p:nvPr>
        </p:nvSpPr>
        <p:spPr>
          <a:xfrm>
            <a:off x="7236460" y="4316095"/>
            <a:ext cx="107378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9" name="圆角矩形 53"/>
          <p:cNvSpPr/>
          <p:nvPr>
            <p:custDataLst>
              <p:tags r:id="rId22"/>
            </p:custDataLst>
          </p:nvPr>
        </p:nvSpPr>
        <p:spPr>
          <a:xfrm>
            <a:off x="7236460" y="1648460"/>
            <a:ext cx="2184400" cy="774700"/>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Prometheus、Grafana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alertmanager</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1" name="文本框 130"/>
          <p:cNvSpPr txBox="1"/>
          <p:nvPr>
            <p:custDataLst>
              <p:tags r:id="rId23"/>
            </p:custDataLst>
          </p:nvPr>
        </p:nvSpPr>
        <p:spPr>
          <a:xfrm>
            <a:off x="7164070" y="1875155"/>
            <a:ext cx="1073785" cy="45974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noAutofit/>
          </a:bodyPr>
          <a:p>
            <a:r>
              <a:rPr lang="zh-CN" altLang="en-US" sz="1200">
                <a:latin typeface="微软雅黑" panose="020B0503020204020204" charset="-122"/>
                <a:ea typeface="微软雅黑" panose="020B0503020204020204" charset="-122"/>
              </a:rPr>
              <a:t>监控</a:t>
            </a:r>
            <a:r>
              <a:rPr lang="zh-CN" altLang="en-US" sz="1200">
                <a:latin typeface="微软雅黑" panose="020B0503020204020204" charset="-122"/>
                <a:ea typeface="微软雅黑" panose="020B0503020204020204" charset="-122"/>
              </a:rPr>
              <a:t>工具</a:t>
            </a:r>
            <a:endParaRPr lang="zh-CN" altLang="en-US" sz="1200">
              <a:latin typeface="微软雅黑" panose="020B0503020204020204" charset="-122"/>
              <a:ea typeface="微软雅黑" panose="020B0503020204020204" charset="-122"/>
            </a:endParaRPr>
          </a:p>
        </p:txBody>
      </p:sp>
      <p:sp>
        <p:nvSpPr>
          <p:cNvPr id="132" name="圆角矩形 53"/>
          <p:cNvSpPr/>
          <p:nvPr>
            <p:custDataLst>
              <p:tags r:id="rId24"/>
            </p:custDataLst>
          </p:nvPr>
        </p:nvSpPr>
        <p:spPr>
          <a:xfrm>
            <a:off x="9835515" y="620458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gitea</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3" name="文本框 132"/>
          <p:cNvSpPr txBox="1"/>
          <p:nvPr>
            <p:custDataLst>
              <p:tags r:id="rId25"/>
            </p:custDataLst>
          </p:nvPr>
        </p:nvSpPr>
        <p:spPr>
          <a:xfrm>
            <a:off x="9835515" y="630682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源码管理</a:t>
            </a:r>
            <a:endParaRPr lang="zh-CN" altLang="en-US" sz="1200">
              <a:latin typeface="微软雅黑" panose="020B0503020204020204" charset="-122"/>
              <a:ea typeface="微软雅黑" panose="020B0503020204020204" charset="-122"/>
            </a:endParaRPr>
          </a:p>
        </p:txBody>
      </p:sp>
      <p:sp>
        <p:nvSpPr>
          <p:cNvPr id="134" name="圆角矩形 53"/>
          <p:cNvSpPr/>
          <p:nvPr>
            <p:custDataLst>
              <p:tags r:id="rId26"/>
            </p:custDataLst>
          </p:nvPr>
        </p:nvSpPr>
        <p:spPr>
          <a:xfrm>
            <a:off x="9811385" y="428498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Jenkins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5" name="文本框 134"/>
          <p:cNvSpPr txBox="1"/>
          <p:nvPr>
            <p:custDataLst>
              <p:tags r:id="rId27"/>
            </p:custDataLst>
          </p:nvPr>
        </p:nvSpPr>
        <p:spPr>
          <a:xfrm>
            <a:off x="9811385" y="4314825"/>
            <a:ext cx="107378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38" name="圆角矩形 53"/>
          <p:cNvSpPr/>
          <p:nvPr>
            <p:custDataLst>
              <p:tags r:id="rId28"/>
            </p:custDataLst>
          </p:nvPr>
        </p:nvSpPr>
        <p:spPr>
          <a:xfrm>
            <a:off x="9811385" y="1654810"/>
            <a:ext cx="2184400" cy="76771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39" name="文本框 138"/>
          <p:cNvSpPr txBox="1"/>
          <p:nvPr>
            <p:custDataLst>
              <p:tags r:id="rId29"/>
            </p:custDataLst>
          </p:nvPr>
        </p:nvSpPr>
        <p:spPr>
          <a:xfrm>
            <a:off x="9811385" y="1925955"/>
            <a:ext cx="1073785" cy="275590"/>
          </a:xfrm>
          <a:prstGeom prst="rect">
            <a:avLst/>
          </a:prstGeom>
          <a:noFill/>
          <a:ln>
            <a:noFill/>
          </a:ln>
          <a:extLst>
            <a:ext uri="{909E8E84-426E-40DD-AFC4-6F175D3DCCD1}">
              <a14:hiddenFill xmlns:a14="http://schemas.microsoft.com/office/drawing/2010/main">
                <a:solidFill>
                  <a:schemeClr val="accent1">
                    <a:lumMod val="40000"/>
                    <a:lumOff val="60000"/>
                  </a:schemeClr>
                </a:solidFill>
              </a14:hiddenFill>
            </a:ext>
          </a:extLst>
        </p:spPr>
        <p:txBody>
          <a:bodyPr wrap="square" rtlCol="0" anchor="t">
            <a:spAutoFit/>
          </a:bodyPr>
          <a:p>
            <a:r>
              <a:rPr lang="zh-CN" altLang="en-US" sz="1200">
                <a:latin typeface="微软雅黑" panose="020B0503020204020204" charset="-122"/>
                <a:ea typeface="微软雅黑" panose="020B0503020204020204" charset="-122"/>
              </a:rPr>
              <a:t>监控</a:t>
            </a:r>
            <a:r>
              <a:rPr lang="zh-CN" altLang="en-US" sz="1200">
                <a:latin typeface="微软雅黑" panose="020B0503020204020204" charset="-122"/>
                <a:ea typeface="微软雅黑" panose="020B0503020204020204" charset="-122"/>
              </a:rPr>
              <a:t>工具</a:t>
            </a:r>
            <a:endParaRPr lang="zh-CN" altLang="en-US" sz="1200">
              <a:latin typeface="微软雅黑" panose="020B0503020204020204" charset="-122"/>
              <a:ea typeface="微软雅黑" panose="020B0503020204020204" charset="-122"/>
            </a:endParaRPr>
          </a:p>
        </p:txBody>
      </p:sp>
      <p:sp>
        <p:nvSpPr>
          <p:cNvPr id="140" name="文本框 139"/>
          <p:cNvSpPr txBox="1"/>
          <p:nvPr>
            <p:custDataLst>
              <p:tags r:id="rId30"/>
            </p:custDataLst>
          </p:nvPr>
        </p:nvSpPr>
        <p:spPr>
          <a:xfrm>
            <a:off x="9798194" y="1213485"/>
            <a:ext cx="2160000" cy="360000"/>
          </a:xfrm>
          <a:prstGeom prst="rect">
            <a:avLst/>
          </a:prstGeom>
          <a:solidFill>
            <a:schemeClr val="accent1"/>
          </a:solidFill>
          <a:ln>
            <a:noFill/>
          </a:ln>
        </p:spPr>
        <p:txBody>
          <a:bodyPr wrap="square" rtlCol="0" anchor="ctr" anchorCtr="0">
            <a:noAutofit/>
          </a:bodyPr>
          <a:p>
            <a:pPr lvl="0" algn="ctr">
              <a:buClrTx/>
              <a:buSzTx/>
              <a:buFontTx/>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条码商桥</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GDSN</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1" name="圆角矩形 53"/>
          <p:cNvSpPr/>
          <p:nvPr>
            <p:custDataLst>
              <p:tags r:id="rId31"/>
            </p:custDataLst>
          </p:nvPr>
        </p:nvSpPr>
        <p:spPr>
          <a:xfrm>
            <a:off x="1040130" y="5615305"/>
            <a:ext cx="304673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VS Code</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VS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Studio</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2" name="文本框 141"/>
          <p:cNvSpPr txBox="1"/>
          <p:nvPr>
            <p:custDataLst>
              <p:tags r:id="rId32"/>
            </p:custDataLst>
          </p:nvPr>
        </p:nvSpPr>
        <p:spPr>
          <a:xfrm>
            <a:off x="1040130" y="5717540"/>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43" name="圆角矩形 53"/>
          <p:cNvSpPr/>
          <p:nvPr>
            <p:custDataLst>
              <p:tags r:id="rId33"/>
            </p:custDataLst>
          </p:nvPr>
        </p:nvSpPr>
        <p:spPr>
          <a:xfrm>
            <a:off x="4509770" y="5615305"/>
            <a:ext cx="228854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Android Studio</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Xcode</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4" name="文本框 143"/>
          <p:cNvSpPr txBox="1"/>
          <p:nvPr>
            <p:custDataLst>
              <p:tags r:id="rId34"/>
            </p:custDataLst>
          </p:nvPr>
        </p:nvSpPr>
        <p:spPr>
          <a:xfrm>
            <a:off x="4461510" y="5717540"/>
            <a:ext cx="103695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45" name="圆角矩形 53"/>
          <p:cNvSpPr/>
          <p:nvPr>
            <p:custDataLst>
              <p:tags r:id="rId35"/>
            </p:custDataLst>
          </p:nvPr>
        </p:nvSpPr>
        <p:spPr>
          <a:xfrm>
            <a:off x="7236460" y="561657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Eclipse</a:t>
            </a:r>
            <a:r>
              <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IDEA</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6" name="文本框 145"/>
          <p:cNvSpPr txBox="1"/>
          <p:nvPr>
            <p:custDataLst>
              <p:tags r:id="rId36"/>
            </p:custDataLst>
          </p:nvPr>
        </p:nvSpPr>
        <p:spPr>
          <a:xfrm>
            <a:off x="7236460" y="571881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47" name="圆角矩形 53"/>
          <p:cNvSpPr/>
          <p:nvPr>
            <p:custDataLst>
              <p:tags r:id="rId37"/>
            </p:custDataLst>
          </p:nvPr>
        </p:nvSpPr>
        <p:spPr>
          <a:xfrm>
            <a:off x="9811385" y="5615305"/>
            <a:ext cx="218440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VS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Studio</a:t>
            </a:r>
            <a:endParaRPr lang="zh-CN" altLang="en-US"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48" name="文本框 147"/>
          <p:cNvSpPr txBox="1"/>
          <p:nvPr>
            <p:custDataLst>
              <p:tags r:id="rId38"/>
            </p:custDataLst>
          </p:nvPr>
        </p:nvSpPr>
        <p:spPr>
          <a:xfrm>
            <a:off x="9811385" y="5717540"/>
            <a:ext cx="989965"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开发工具</a:t>
            </a:r>
            <a:endParaRPr lang="zh-CN" altLang="en-US" sz="1200">
              <a:latin typeface="微软雅黑" panose="020B0503020204020204" charset="-122"/>
              <a:ea typeface="微软雅黑" panose="020B0503020204020204" charset="-122"/>
            </a:endParaRPr>
          </a:p>
        </p:txBody>
      </p:sp>
      <p:sp>
        <p:nvSpPr>
          <p:cNvPr id="150" name="圆角矩形 53"/>
          <p:cNvSpPr/>
          <p:nvPr>
            <p:custDataLst>
              <p:tags r:id="rId39"/>
            </p:custDataLst>
          </p:nvPr>
        </p:nvSpPr>
        <p:spPr>
          <a:xfrm>
            <a:off x="7236460" y="2552065"/>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kubernetes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1" name="文本框 150"/>
          <p:cNvSpPr txBox="1"/>
          <p:nvPr>
            <p:custDataLst>
              <p:tags r:id="rId40"/>
            </p:custDataLst>
          </p:nvPr>
        </p:nvSpPr>
        <p:spPr>
          <a:xfrm>
            <a:off x="7236460" y="2654300"/>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cxnSp>
        <p:nvCxnSpPr>
          <p:cNvPr id="153" name="直接连接符 152"/>
          <p:cNvCxnSpPr/>
          <p:nvPr>
            <p:custDataLst>
              <p:tags r:id="rId41"/>
            </p:custDataLst>
          </p:nvPr>
        </p:nvCxnSpPr>
        <p:spPr>
          <a:xfrm>
            <a:off x="357967" y="2504351"/>
            <a:ext cx="11668869"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5" name="文本框 154"/>
          <p:cNvSpPr txBox="1"/>
          <p:nvPr>
            <p:custDataLst>
              <p:tags r:id="rId42"/>
            </p:custDataLst>
          </p:nvPr>
        </p:nvSpPr>
        <p:spPr>
          <a:xfrm>
            <a:off x="239573" y="5346449"/>
            <a:ext cx="762769" cy="829945"/>
          </a:xfrm>
          <a:prstGeom prst="rect">
            <a:avLst/>
          </a:prstGeom>
          <a:noFill/>
        </p:spPr>
        <p:txBody>
          <a:bodyPr wrap="square" rtlCol="0">
            <a:spAutoFit/>
          </a:bodyPr>
          <a:p>
            <a:pPr algn="ctr">
              <a:lnSpc>
                <a:spcPct val="150000"/>
              </a:lnSpc>
            </a:pPr>
            <a:r>
              <a:rPr lang="zh-CN" altLang="en-US" sz="1600" b="1" dirty="0">
                <a:solidFill>
                  <a:schemeClr val="tx1"/>
                </a:solidFill>
                <a:latin typeface="微软雅黑" panose="020B0503020204020204" charset="-122"/>
                <a:ea typeface="微软雅黑" panose="020B0503020204020204" charset="-122"/>
              </a:rPr>
              <a:t>应用</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开发</a:t>
            </a:r>
            <a:endParaRPr lang="zh-CN" altLang="en-US" sz="1600" b="1" dirty="0">
              <a:solidFill>
                <a:schemeClr val="tx1"/>
              </a:solidFill>
              <a:latin typeface="微软雅黑" panose="020B0503020204020204" charset="-122"/>
              <a:ea typeface="微软雅黑" panose="020B0503020204020204" charset="-122"/>
            </a:endParaRPr>
          </a:p>
        </p:txBody>
      </p:sp>
      <p:sp>
        <p:nvSpPr>
          <p:cNvPr id="156" name="文本框 155"/>
          <p:cNvSpPr txBox="1"/>
          <p:nvPr>
            <p:custDataLst>
              <p:tags r:id="rId43"/>
            </p:custDataLst>
          </p:nvPr>
        </p:nvSpPr>
        <p:spPr>
          <a:xfrm>
            <a:off x="239573" y="3236344"/>
            <a:ext cx="762769" cy="1198880"/>
          </a:xfrm>
          <a:prstGeom prst="rect">
            <a:avLst/>
          </a:prstGeom>
          <a:noFill/>
        </p:spPr>
        <p:txBody>
          <a:bodyPr wrap="square" rtlCol="0">
            <a:spAutoFit/>
          </a:bodyPr>
          <a:p>
            <a:pPr algn="ctr">
              <a:lnSpc>
                <a:spcPct val="150000"/>
              </a:lnSpc>
            </a:pPr>
            <a:r>
              <a:rPr lang="zh-CN" altLang="en-US" sz="1600" b="1" dirty="0">
                <a:solidFill>
                  <a:schemeClr val="tx1"/>
                </a:solidFill>
                <a:latin typeface="微软雅黑" panose="020B0503020204020204" charset="-122"/>
                <a:ea typeface="微软雅黑" panose="020B0503020204020204" charset="-122"/>
              </a:rPr>
              <a:t>应用</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编译</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部署</a:t>
            </a:r>
            <a:endParaRPr lang="zh-CN" altLang="en-US" sz="1600" b="1" dirty="0">
              <a:solidFill>
                <a:schemeClr val="tx1"/>
              </a:solidFill>
              <a:latin typeface="微软雅黑" panose="020B0503020204020204" charset="-122"/>
              <a:ea typeface="微软雅黑" panose="020B0503020204020204" charset="-122"/>
            </a:endParaRPr>
          </a:p>
        </p:txBody>
      </p:sp>
      <p:sp>
        <p:nvSpPr>
          <p:cNvPr id="157" name="文本框 156"/>
          <p:cNvSpPr txBox="1"/>
          <p:nvPr>
            <p:custDataLst>
              <p:tags r:id="rId44"/>
            </p:custDataLst>
          </p:nvPr>
        </p:nvSpPr>
        <p:spPr>
          <a:xfrm>
            <a:off x="263703" y="1500254"/>
            <a:ext cx="762769" cy="829945"/>
          </a:xfrm>
          <a:prstGeom prst="rect">
            <a:avLst/>
          </a:prstGeom>
          <a:noFill/>
        </p:spPr>
        <p:txBody>
          <a:bodyPr wrap="square" rtlCol="0">
            <a:spAutoFit/>
          </a:bodyPr>
          <a:p>
            <a:pPr algn="ctr">
              <a:lnSpc>
                <a:spcPct val="150000"/>
              </a:lnSpc>
            </a:pPr>
            <a:r>
              <a:rPr lang="zh-CN" altLang="en-US" sz="1600" b="1" dirty="0">
                <a:solidFill>
                  <a:schemeClr val="tx1"/>
                </a:solidFill>
                <a:latin typeface="微软雅黑" panose="020B0503020204020204" charset="-122"/>
                <a:ea typeface="微软雅黑" panose="020B0503020204020204" charset="-122"/>
              </a:rPr>
              <a:t>应用</a:t>
            </a:r>
            <a:endParaRPr lang="zh-CN" altLang="en-US" sz="1600" b="1" dirty="0">
              <a:solidFill>
                <a:schemeClr val="tx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tx1"/>
                </a:solidFill>
                <a:latin typeface="微软雅黑" panose="020B0503020204020204" charset="-122"/>
                <a:ea typeface="微软雅黑" panose="020B0503020204020204" charset="-122"/>
              </a:rPr>
              <a:t>监控</a:t>
            </a:r>
            <a:endParaRPr lang="zh-CN" altLang="en-US" sz="1600" b="1" dirty="0">
              <a:solidFill>
                <a:schemeClr val="tx1"/>
              </a:solidFill>
              <a:latin typeface="微软雅黑" panose="020B0503020204020204" charset="-122"/>
              <a:ea typeface="微软雅黑" panose="020B0503020204020204" charset="-122"/>
            </a:endParaRPr>
          </a:p>
        </p:txBody>
      </p:sp>
      <p:cxnSp>
        <p:nvCxnSpPr>
          <p:cNvPr id="158" name="直接连接符 157"/>
          <p:cNvCxnSpPr/>
          <p:nvPr>
            <p:custDataLst>
              <p:tags r:id="rId45"/>
            </p:custDataLst>
          </p:nvPr>
        </p:nvCxnSpPr>
        <p:spPr>
          <a:xfrm>
            <a:off x="357967" y="4919256"/>
            <a:ext cx="11668869"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0" name="文本框 159"/>
          <p:cNvSpPr txBox="1"/>
          <p:nvPr>
            <p:custDataLst>
              <p:tags r:id="rId46"/>
            </p:custDataLst>
          </p:nvPr>
        </p:nvSpPr>
        <p:spPr>
          <a:xfrm>
            <a:off x="4509770" y="2980055"/>
            <a:ext cx="112522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服务</a:t>
            </a:r>
            <a:r>
              <a:rPr lang="zh-CN" altLang="en-US" sz="1200">
                <a:solidFill>
                  <a:schemeClr val="bg1"/>
                </a:solidFill>
                <a:latin typeface="微软雅黑" panose="020B0503020204020204" charset="-122"/>
                <a:ea typeface="微软雅黑" panose="020B0503020204020204" charset="-122"/>
              </a:rPr>
              <a:t>打包</a:t>
            </a:r>
            <a:endParaRPr lang="zh-CN" altLang="en-US" sz="1200">
              <a:solidFill>
                <a:schemeClr val="bg1"/>
              </a:solidFill>
              <a:latin typeface="微软雅黑" panose="020B0503020204020204" charset="-122"/>
              <a:ea typeface="微软雅黑" panose="020B0503020204020204" charset="-122"/>
            </a:endParaRPr>
          </a:p>
        </p:txBody>
      </p:sp>
      <p:sp>
        <p:nvSpPr>
          <p:cNvPr id="161" name="圆角矩形 53"/>
          <p:cNvSpPr/>
          <p:nvPr>
            <p:custDataLst>
              <p:tags r:id="rId47"/>
            </p:custDataLst>
          </p:nvPr>
        </p:nvSpPr>
        <p:spPr>
          <a:xfrm>
            <a:off x="1040130" y="2552065"/>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2" name="文本框 161"/>
          <p:cNvSpPr txBox="1"/>
          <p:nvPr>
            <p:custDataLst>
              <p:tags r:id="rId48"/>
            </p:custDataLst>
          </p:nvPr>
        </p:nvSpPr>
        <p:spPr>
          <a:xfrm>
            <a:off x="1040130" y="2654300"/>
            <a:ext cx="874395" cy="280035"/>
          </a:xfrm>
          <a:prstGeom prst="rect">
            <a:avLst/>
          </a:prstGeom>
          <a:solidFill>
            <a:srgbClr val="000000">
              <a:alpha val="0"/>
            </a:srgbClr>
          </a:solidFill>
        </p:spPr>
        <p:txBody>
          <a:bodyPr wrap="square" rtlCol="0" anchor="t">
            <a:no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sp>
        <p:nvSpPr>
          <p:cNvPr id="163" name="圆角矩形 53"/>
          <p:cNvSpPr/>
          <p:nvPr>
            <p:custDataLst>
              <p:tags r:id="rId49"/>
            </p:custDataLst>
          </p:nvPr>
        </p:nvSpPr>
        <p:spPr>
          <a:xfrm>
            <a:off x="9798050" y="2573020"/>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暂无</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4" name="文本框 163"/>
          <p:cNvSpPr txBox="1"/>
          <p:nvPr>
            <p:custDataLst>
              <p:tags r:id="rId50"/>
            </p:custDataLst>
          </p:nvPr>
        </p:nvSpPr>
        <p:spPr>
          <a:xfrm>
            <a:off x="9798050" y="2675255"/>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cxnSp>
        <p:nvCxnSpPr>
          <p:cNvPr id="165" name="直接连接符 164"/>
          <p:cNvCxnSpPr/>
          <p:nvPr>
            <p:custDataLst>
              <p:tags r:id="rId51"/>
            </p:custDataLst>
          </p:nvPr>
        </p:nvCxnSpPr>
        <p:spPr>
          <a:xfrm>
            <a:off x="4316595" y="1332921"/>
            <a:ext cx="0" cy="5424170"/>
          </a:xfrm>
          <a:prstGeom prst="line">
            <a:avLst/>
          </a:prstGeom>
          <a:ln w="12700" cmpd="sng">
            <a:solidFill>
              <a:schemeClr val="accent2"/>
            </a:solidFill>
            <a:prstDash val="lgDash"/>
          </a:ln>
        </p:spPr>
        <p:style>
          <a:lnRef idx="2">
            <a:schemeClr val="accent1"/>
          </a:lnRef>
          <a:fillRef idx="0">
            <a:srgbClr val="FFFFFF"/>
          </a:fillRef>
          <a:effectRef idx="0">
            <a:srgbClr val="FFFFFF"/>
          </a:effectRef>
          <a:fontRef idx="minor">
            <a:schemeClr val="tx1"/>
          </a:fontRef>
        </p:style>
      </p:cxnSp>
      <p:sp>
        <p:nvSpPr>
          <p:cNvPr id="3" name="圆角矩形 53"/>
          <p:cNvSpPr/>
          <p:nvPr>
            <p:custDataLst>
              <p:tags r:id="rId52"/>
            </p:custDataLst>
          </p:nvPr>
        </p:nvSpPr>
        <p:spPr>
          <a:xfrm>
            <a:off x="1040130" y="3129915"/>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portainer</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custDataLst>
              <p:tags r:id="rId53"/>
            </p:custDataLst>
          </p:nvPr>
        </p:nvSpPr>
        <p:spPr>
          <a:xfrm>
            <a:off x="1028065" y="3243580"/>
            <a:ext cx="98933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28" name="圆角矩形 53"/>
          <p:cNvSpPr/>
          <p:nvPr>
            <p:custDataLst>
              <p:tags r:id="rId54"/>
            </p:custDataLst>
          </p:nvPr>
        </p:nvSpPr>
        <p:spPr>
          <a:xfrm>
            <a:off x="7236460" y="3129915"/>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portainer</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9" name="文本框 28"/>
          <p:cNvSpPr txBox="1"/>
          <p:nvPr>
            <p:custDataLst>
              <p:tags r:id="rId55"/>
            </p:custDataLst>
          </p:nvPr>
        </p:nvSpPr>
        <p:spPr>
          <a:xfrm>
            <a:off x="7236460" y="3232150"/>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31" name="圆角矩形 53"/>
          <p:cNvSpPr/>
          <p:nvPr>
            <p:custDataLst>
              <p:tags r:id="rId56"/>
            </p:custDataLst>
          </p:nvPr>
        </p:nvSpPr>
        <p:spPr>
          <a:xfrm>
            <a:off x="9798050" y="3129915"/>
            <a:ext cx="218440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portainer</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4" name="文本框 33"/>
          <p:cNvSpPr txBox="1"/>
          <p:nvPr>
            <p:custDataLst>
              <p:tags r:id="rId57"/>
            </p:custDataLst>
          </p:nvPr>
        </p:nvSpPr>
        <p:spPr>
          <a:xfrm>
            <a:off x="9798050" y="3232150"/>
            <a:ext cx="107378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37" name="文本框 36"/>
          <p:cNvSpPr txBox="1"/>
          <p:nvPr>
            <p:custDataLst>
              <p:tags r:id="rId58"/>
            </p:custDataLst>
          </p:nvPr>
        </p:nvSpPr>
        <p:spPr>
          <a:xfrm>
            <a:off x="1040130"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a:t>
            </a:r>
            <a:r>
              <a:rPr lang="zh-CN" altLang="en-US" sz="1200">
                <a:latin typeface="微软雅黑" panose="020B0503020204020204" charset="-122"/>
                <a:ea typeface="微软雅黑" panose="020B0503020204020204" charset="-122"/>
              </a:rPr>
              <a:t>仓库</a:t>
            </a:r>
            <a:endParaRPr lang="zh-CN" altLang="en-US" sz="1200">
              <a:latin typeface="微软雅黑" panose="020B0503020204020204" charset="-122"/>
              <a:ea typeface="微软雅黑" panose="020B0503020204020204" charset="-122"/>
            </a:endParaRPr>
          </a:p>
        </p:txBody>
      </p:sp>
      <p:sp>
        <p:nvSpPr>
          <p:cNvPr id="25" name="圆角矩形 53"/>
          <p:cNvSpPr/>
          <p:nvPr>
            <p:custDataLst>
              <p:tags r:id="rId59"/>
            </p:custDataLst>
          </p:nvPr>
        </p:nvSpPr>
        <p:spPr>
          <a:xfrm>
            <a:off x="3330575" y="2552065"/>
            <a:ext cx="805180" cy="2233930"/>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手工打包部署</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(V3)</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3" name="圆角矩形 53"/>
          <p:cNvSpPr/>
          <p:nvPr>
            <p:custDataLst>
              <p:tags r:id="rId60"/>
            </p:custDataLst>
          </p:nvPr>
        </p:nvSpPr>
        <p:spPr>
          <a:xfrm>
            <a:off x="4509770" y="5019040"/>
            <a:ext cx="231267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Maven</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5" name="文本框 34"/>
          <p:cNvSpPr txBox="1"/>
          <p:nvPr>
            <p:custDataLst>
              <p:tags r:id="rId61"/>
            </p:custDataLst>
          </p:nvPr>
        </p:nvSpPr>
        <p:spPr>
          <a:xfrm>
            <a:off x="4473575"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44" name="圆角矩形 53"/>
          <p:cNvSpPr/>
          <p:nvPr>
            <p:custDataLst>
              <p:tags r:id="rId62"/>
            </p:custDataLst>
          </p:nvPr>
        </p:nvSpPr>
        <p:spPr>
          <a:xfrm>
            <a:off x="7260590" y="5019040"/>
            <a:ext cx="216027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204782"/>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Maven</a:t>
            </a:r>
            <a:r>
              <a:rPr lang="en-US" altLang="zh-CN" sz="1200" b="1" noProof="0" dirty="0">
                <a:ln>
                  <a:noFill/>
                </a:ln>
                <a:solidFill>
                  <a:srgbClr val="204782"/>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5" name="圆角矩形 53"/>
          <p:cNvSpPr/>
          <p:nvPr>
            <p:custDataLst>
              <p:tags r:id="rId63"/>
            </p:custDataLst>
          </p:nvPr>
        </p:nvSpPr>
        <p:spPr>
          <a:xfrm>
            <a:off x="9811385" y="5019040"/>
            <a:ext cx="2160270" cy="499745"/>
          </a:xfrm>
          <a:prstGeom prst="roundRect">
            <a:avLst>
              <a:gd name="adj" fmla="val 468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0000" tIns="144000" numCol="1" spcCol="0" rtlCol="0" fromWordArt="0" anchor="ctr" anchorCtr="0" forceAA="0" compatLnSpc="1">
            <a:noAutofit/>
          </a:bodyPr>
          <a:p>
            <a:pPr lvl="0" algn="ctr">
              <a:lnSpc>
                <a:spcPct val="50000"/>
              </a:lnSpc>
              <a:spcBef>
                <a:spcPts val="0"/>
              </a:spcBef>
              <a:spcAft>
                <a:spcPts val="0"/>
              </a:spcAft>
              <a:buClrTx/>
              <a:buSzTx/>
              <a:buFontTx/>
              <a:defRPr/>
            </a:pP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Git.G</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DSN</a:t>
            </a:r>
            <a:endPar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6" name="文本框 45"/>
          <p:cNvSpPr txBox="1"/>
          <p:nvPr>
            <p:custDataLst>
              <p:tags r:id="rId64"/>
            </p:custDataLst>
          </p:nvPr>
        </p:nvSpPr>
        <p:spPr>
          <a:xfrm>
            <a:off x="7190740"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47" name="文本框 46"/>
          <p:cNvSpPr txBox="1"/>
          <p:nvPr>
            <p:custDataLst>
              <p:tags r:id="rId65"/>
            </p:custDataLst>
          </p:nvPr>
        </p:nvSpPr>
        <p:spPr>
          <a:xfrm>
            <a:off x="9753600" y="5121275"/>
            <a:ext cx="1144270" cy="275590"/>
          </a:xfrm>
          <a:prstGeom prst="rect">
            <a:avLst/>
          </a:prstGeom>
          <a:solidFill>
            <a:srgbClr val="000000">
              <a:alpha val="0"/>
            </a:srgbClr>
          </a:solidFill>
          <a:ln>
            <a:noFill/>
          </a:ln>
        </p:spPr>
        <p:txBody>
          <a:bodyPr wrap="square" rtlCol="0" anchor="t">
            <a:spAutoFit/>
          </a:bodyPr>
          <a:p>
            <a:r>
              <a:rPr lang="zh-CN" altLang="en-US" sz="1200">
                <a:latin typeface="微软雅黑" panose="020B0503020204020204" charset="-122"/>
                <a:ea typeface="微软雅黑" panose="020B0503020204020204" charset="-122"/>
              </a:rPr>
              <a:t>代码仓库</a:t>
            </a:r>
            <a:endParaRPr lang="zh-CN" altLang="en-US" sz="1200">
              <a:latin typeface="微软雅黑" panose="020B0503020204020204" charset="-122"/>
              <a:ea typeface="微软雅黑" panose="020B0503020204020204" charset="-122"/>
            </a:endParaRPr>
          </a:p>
        </p:txBody>
      </p:sp>
      <p:sp>
        <p:nvSpPr>
          <p:cNvPr id="49" name="文本框 48"/>
          <p:cNvSpPr txBox="1"/>
          <p:nvPr>
            <p:custDataLst>
              <p:tags r:id="rId66"/>
            </p:custDataLst>
          </p:nvPr>
        </p:nvSpPr>
        <p:spPr>
          <a:xfrm>
            <a:off x="4533900" y="4256405"/>
            <a:ext cx="111315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1" name="文本框 50"/>
          <p:cNvSpPr txBox="1"/>
          <p:nvPr>
            <p:custDataLst>
              <p:tags r:id="rId67"/>
            </p:custDataLst>
          </p:nvPr>
        </p:nvSpPr>
        <p:spPr>
          <a:xfrm>
            <a:off x="4533900" y="3629660"/>
            <a:ext cx="1113155"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20" name="圆角矩形 53"/>
          <p:cNvSpPr/>
          <p:nvPr>
            <p:custDataLst>
              <p:tags r:id="rId68"/>
            </p:custDataLst>
          </p:nvPr>
        </p:nvSpPr>
        <p:spPr>
          <a:xfrm>
            <a:off x="4560570" y="4290060"/>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50000"/>
              </a:lnSpc>
              <a:spcBef>
                <a:spcPts val="0"/>
              </a:spcBef>
              <a:spcAft>
                <a:spcPts val="0"/>
              </a:spcAft>
              <a:buClrTx/>
              <a:buSzTx/>
              <a:buFontTx/>
              <a:buNone/>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Jenkins</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本地</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custDataLst>
              <p:tags r:id="rId69"/>
            </p:custDataLst>
          </p:nvPr>
        </p:nvSpPr>
        <p:spPr>
          <a:xfrm>
            <a:off x="4560570" y="4319905"/>
            <a:ext cx="874395" cy="460375"/>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cs typeface="微软雅黑" panose="020B0503020204020204" charset="-122"/>
              </a:rPr>
              <a:t>CICD</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200">
                <a:solidFill>
                  <a:schemeClr val="bg1"/>
                </a:solidFill>
                <a:latin typeface="微软雅黑" panose="020B0503020204020204" charset="-122"/>
                <a:ea typeface="微软雅黑" panose="020B0503020204020204" charset="-122"/>
                <a:cs typeface="微软雅黑" panose="020B0503020204020204" charset="-122"/>
              </a:rPr>
              <a:t>部署工具</a:t>
            </a:r>
            <a:endParaRPr lang="zh-CN" altLang="en-US" sz="12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9" name="文本框 38"/>
          <p:cNvSpPr txBox="1"/>
          <p:nvPr>
            <p:custDataLst>
              <p:tags r:id="rId70"/>
            </p:custDataLst>
          </p:nvPr>
        </p:nvSpPr>
        <p:spPr>
          <a:xfrm>
            <a:off x="4560570" y="2985135"/>
            <a:ext cx="874395" cy="280035"/>
          </a:xfrm>
          <a:prstGeom prst="rect">
            <a:avLst/>
          </a:prstGeom>
          <a:solidFill>
            <a:srgbClr val="000000">
              <a:alpha val="0"/>
            </a:srgbClr>
          </a:solidFill>
        </p:spPr>
        <p:txBody>
          <a:bodyPr wrap="square" rtlCol="0" anchor="t">
            <a:noAutofit/>
          </a:bodyPr>
          <a:p>
            <a:r>
              <a:rPr lang="zh-CN" altLang="en-US" sz="1200">
                <a:solidFill>
                  <a:schemeClr val="bg1"/>
                </a:solidFill>
                <a:latin typeface="微软雅黑" panose="020B0503020204020204" charset="-122"/>
                <a:ea typeface="微软雅黑" panose="020B0503020204020204" charset="-122"/>
              </a:rPr>
              <a:t>服务编排</a:t>
            </a:r>
            <a:endParaRPr lang="zh-CN" altLang="en-US" sz="1200">
              <a:solidFill>
                <a:schemeClr val="bg1"/>
              </a:solidFill>
              <a:latin typeface="微软雅黑" panose="020B0503020204020204" charset="-122"/>
              <a:ea typeface="微软雅黑" panose="020B0503020204020204" charset="-122"/>
            </a:endParaRPr>
          </a:p>
        </p:txBody>
      </p:sp>
      <p:sp>
        <p:nvSpPr>
          <p:cNvPr id="41" name="文本框 40"/>
          <p:cNvSpPr txBox="1"/>
          <p:nvPr>
            <p:custDataLst>
              <p:tags r:id="rId71"/>
            </p:custDataLst>
          </p:nvPr>
        </p:nvSpPr>
        <p:spPr>
          <a:xfrm>
            <a:off x="4560570" y="3693160"/>
            <a:ext cx="98933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镜像管理</a:t>
            </a:r>
            <a:endParaRPr lang="zh-CN" altLang="en-US" sz="1200">
              <a:solidFill>
                <a:schemeClr val="bg1"/>
              </a:solidFill>
              <a:latin typeface="微软雅黑" panose="020B0503020204020204" charset="-122"/>
              <a:ea typeface="微软雅黑" panose="020B0503020204020204" charset="-122"/>
            </a:endParaRPr>
          </a:p>
        </p:txBody>
      </p:sp>
      <p:sp>
        <p:nvSpPr>
          <p:cNvPr id="42" name="圆角矩形 53"/>
          <p:cNvSpPr/>
          <p:nvPr>
            <p:custDataLst>
              <p:tags r:id="rId72"/>
            </p:custDataLst>
          </p:nvPr>
        </p:nvSpPr>
        <p:spPr>
          <a:xfrm>
            <a:off x="4560570" y="2552065"/>
            <a:ext cx="2159635" cy="16300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手工打包部署</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中心</a:t>
            </a: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endPar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9" name="圆角矩形 53"/>
          <p:cNvSpPr/>
          <p:nvPr>
            <p:custDataLst>
              <p:tags r:id="rId73"/>
            </p:custDataLst>
          </p:nvPr>
        </p:nvSpPr>
        <p:spPr>
          <a:xfrm>
            <a:off x="1040130" y="3707765"/>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lvl="0" algn="ctr">
              <a:lnSpc>
                <a:spcPct val="50000"/>
              </a:lnSpc>
              <a:spcBef>
                <a:spcPts val="0"/>
              </a:spcBef>
              <a:spcAft>
                <a:spcPts val="0"/>
              </a:spcAft>
              <a:buClrTx/>
              <a:buSzTx/>
              <a:buFontTx/>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Nexus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custDataLst>
              <p:tags r:id="rId74"/>
            </p:custDataLst>
          </p:nvPr>
        </p:nvSpPr>
        <p:spPr>
          <a:xfrm>
            <a:off x="1040130" y="3795395"/>
            <a:ext cx="98933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a:t>
            </a:r>
            <a:r>
              <a:rPr lang="zh-CN" altLang="en-US" sz="1200">
                <a:solidFill>
                  <a:schemeClr val="bg1"/>
                </a:solidFill>
                <a:latin typeface="微软雅黑" panose="020B0503020204020204" charset="-122"/>
                <a:ea typeface="微软雅黑" panose="020B0503020204020204" charset="-122"/>
              </a:rPr>
              <a:t>库</a:t>
            </a:r>
            <a:endParaRPr lang="zh-CN" altLang="en-US" sz="1200">
              <a:solidFill>
                <a:schemeClr val="bg1"/>
              </a:solidFill>
              <a:latin typeface="微软雅黑" panose="020B0503020204020204" charset="-122"/>
              <a:ea typeface="微软雅黑" panose="020B0503020204020204" charset="-122"/>
            </a:endParaRPr>
          </a:p>
        </p:txBody>
      </p:sp>
      <p:sp>
        <p:nvSpPr>
          <p:cNvPr id="11" name="圆角矩形 53"/>
          <p:cNvSpPr/>
          <p:nvPr>
            <p:custDataLst>
              <p:tags r:id="rId75"/>
            </p:custDataLst>
          </p:nvPr>
        </p:nvSpPr>
        <p:spPr>
          <a:xfrm>
            <a:off x="7236460" y="3688080"/>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lvl="0" algn="ctr">
              <a:lnSpc>
                <a:spcPct val="50000"/>
              </a:lnSpc>
              <a:spcBef>
                <a:spcPts val="0"/>
              </a:spcBef>
              <a:spcAft>
                <a:spcPts val="0"/>
              </a:spcAft>
              <a:buClrTx/>
              <a:buSzTx/>
              <a:buFontTx/>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1200" b="1" noProof="0" dirty="0">
                <a:ln>
                  <a:noFill/>
                </a:ln>
                <a:solidFill>
                  <a:srgbClr val="002C6C"/>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Nexus</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 name="文本框 17"/>
          <p:cNvSpPr txBox="1"/>
          <p:nvPr>
            <p:custDataLst>
              <p:tags r:id="rId76"/>
            </p:custDataLst>
          </p:nvPr>
        </p:nvSpPr>
        <p:spPr>
          <a:xfrm>
            <a:off x="7236460" y="3775710"/>
            <a:ext cx="98933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a:t>
            </a:r>
            <a:r>
              <a:rPr lang="zh-CN" altLang="en-US" sz="1200">
                <a:solidFill>
                  <a:schemeClr val="bg1"/>
                </a:solidFill>
                <a:latin typeface="微软雅黑" panose="020B0503020204020204" charset="-122"/>
                <a:ea typeface="微软雅黑" panose="020B0503020204020204" charset="-122"/>
              </a:rPr>
              <a:t>库</a:t>
            </a:r>
            <a:endParaRPr lang="zh-CN" altLang="en-US" sz="1200">
              <a:solidFill>
                <a:schemeClr val="bg1"/>
              </a:solidFill>
              <a:latin typeface="微软雅黑" panose="020B0503020204020204" charset="-122"/>
              <a:ea typeface="微软雅黑" panose="020B0503020204020204" charset="-122"/>
            </a:endParaRPr>
          </a:p>
        </p:txBody>
      </p:sp>
      <p:sp>
        <p:nvSpPr>
          <p:cNvPr id="38" name="圆角矩形 53"/>
          <p:cNvSpPr/>
          <p:nvPr>
            <p:custDataLst>
              <p:tags r:id="rId77"/>
            </p:custDataLst>
          </p:nvPr>
        </p:nvSpPr>
        <p:spPr>
          <a:xfrm>
            <a:off x="9798050" y="3693160"/>
            <a:ext cx="2160270" cy="499745"/>
          </a:xfrm>
          <a:prstGeom prst="roundRect">
            <a:avLst>
              <a:gd name="adj" fmla="val 4687"/>
            </a:avLst>
          </a:prstGeom>
          <a:solidFill>
            <a:schemeClr val="accent1"/>
          </a:solidFill>
          <a:ln>
            <a:solidFill>
              <a:srgbClr val="4874CB"/>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ctr" anchorCtr="0"/>
          <a:p>
            <a:pPr lvl="0" algn="ctr">
              <a:lnSpc>
                <a:spcPct val="50000"/>
              </a:lnSpc>
              <a:spcBef>
                <a:spcPts val="0"/>
              </a:spcBef>
              <a:spcAft>
                <a:spcPts val="0"/>
              </a:spcAft>
              <a:buClrTx/>
              <a:buSzTx/>
              <a:buFontTx/>
              <a:defRPr/>
            </a:pPr>
            <a:r>
              <a:rPr lang="en-US" altLang="zh-CN"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无</a:t>
            </a:r>
            <a:endParaRPr lang="zh-CN" altLang="en-US" sz="1200" b="1" noProof="0" dirty="0">
              <a:ln>
                <a:noFill/>
              </a:ln>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0" name="文本框 39"/>
          <p:cNvSpPr txBox="1"/>
          <p:nvPr>
            <p:custDataLst>
              <p:tags r:id="rId78"/>
            </p:custDataLst>
          </p:nvPr>
        </p:nvSpPr>
        <p:spPr>
          <a:xfrm>
            <a:off x="9798050" y="3780790"/>
            <a:ext cx="989330" cy="275590"/>
          </a:xfrm>
          <a:prstGeom prst="rect">
            <a:avLst/>
          </a:prstGeom>
          <a:solidFill>
            <a:srgbClr val="000000">
              <a:alpha val="0"/>
            </a:srgbClr>
          </a:solidFill>
        </p:spPr>
        <p:txBody>
          <a:bodyPr wrap="square" rtlCol="0" anchor="t">
            <a:spAutoFit/>
          </a:bodyPr>
          <a:p>
            <a:r>
              <a:rPr lang="zh-CN" altLang="en-US" sz="1200">
                <a:solidFill>
                  <a:schemeClr val="bg1"/>
                </a:solidFill>
                <a:latin typeface="微软雅黑" panose="020B0503020204020204" charset="-122"/>
                <a:ea typeface="微软雅黑" panose="020B0503020204020204" charset="-122"/>
              </a:rPr>
              <a:t>镜像</a:t>
            </a:r>
            <a:r>
              <a:rPr lang="zh-CN" altLang="en-US" sz="1200">
                <a:solidFill>
                  <a:schemeClr val="bg1"/>
                </a:solidFill>
                <a:latin typeface="微软雅黑" panose="020B0503020204020204" charset="-122"/>
                <a:ea typeface="微软雅黑" panose="020B0503020204020204" charset="-122"/>
              </a:rPr>
              <a:t>库</a:t>
            </a:r>
            <a:endParaRPr lang="zh-CN" altLang="en-US" sz="12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638301" y="243206"/>
            <a:ext cx="10991923" cy="906196"/>
          </a:xfrm>
          <a:prstGeom prst="rect">
            <a:avLst/>
          </a:prstGeom>
          <a:noFill/>
          <a:ln>
            <a:noFill/>
          </a:ln>
        </p:spPr>
        <p:txBody>
          <a:bodyPr vert="horz" wrap="square" lIns="0" tIns="45716" rIns="91431" bIns="45716" numCol="1" anchor="ctr" anchorCtr="0" compatLnSpc="1"/>
          <a:lstStyle>
            <a:lvl1pPr algn="l" defTabSz="609600" rtl="0" eaLnBrk="1" fontAlgn="base" hangingPunct="1">
              <a:spcBef>
                <a:spcPct val="0"/>
              </a:spcBef>
              <a:spcAft>
                <a:spcPct val="0"/>
              </a:spcAft>
              <a:defRPr sz="3335" kern="1200" cap="none" spc="0">
                <a:solidFill>
                  <a:schemeClr val="tx2"/>
                </a:solidFill>
                <a:latin typeface="Verdana" panose="020B0604030504040204"/>
                <a:ea typeface="MS PGothic" panose="020B0600070205080204" charset="-128"/>
                <a:cs typeface="Verdana" panose="020B0604030504040204"/>
              </a:defRPr>
            </a:lvl1pPr>
            <a:lvl2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2pPr>
            <a:lvl3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3pPr>
            <a:lvl4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4pPr>
            <a:lvl5pPr algn="l" defTabSz="609600" rtl="0" eaLnBrk="1" fontAlgn="base" hangingPunct="1">
              <a:spcBef>
                <a:spcPct val="0"/>
              </a:spcBef>
              <a:spcAft>
                <a:spcPct val="0"/>
              </a:spcAft>
              <a:defRPr sz="3200">
                <a:solidFill>
                  <a:schemeClr val="bg1"/>
                </a:solidFill>
                <a:latin typeface="Arial" panose="020B0704020202020204" pitchFamily="34" charset="0"/>
                <a:ea typeface="MS PGothic" panose="020B0600070205080204" charset="-128"/>
                <a:cs typeface="MS PGothic" panose="020B0600070205080204" charset="-128"/>
              </a:defRPr>
            </a:lvl5pPr>
            <a:lvl6pPr marL="6096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6pPr>
            <a:lvl7pPr marL="12192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7pPr>
            <a:lvl8pPr marL="18288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8pPr>
            <a:lvl9pPr marL="2438400" algn="l" defTabSz="609600" rtl="0" eaLnBrk="1" fontAlgn="base" hangingPunct="1">
              <a:spcBef>
                <a:spcPct val="0"/>
              </a:spcBef>
              <a:spcAft>
                <a:spcPct val="0"/>
              </a:spcAft>
              <a:defRPr sz="3465">
                <a:solidFill>
                  <a:srgbClr val="002C6C"/>
                </a:solidFill>
                <a:latin typeface="Arial" panose="020B0704020202020204" pitchFamily="34" charset="0"/>
                <a:ea typeface="MS PGothic" panose="020B0600070205080204" charset="-128"/>
                <a:cs typeface="MS PGothic" panose="020B0600070205080204" charset="-128"/>
              </a:defRPr>
            </a:lvl9pPr>
          </a:lstStyle>
          <a:p>
            <a:r>
              <a:rPr lang="zh-CN" altLang="en-US" sz="3600" b="1">
                <a:solidFill>
                  <a:schemeClr val="accent1">
                    <a:lumMod val="50000"/>
                  </a:schemeClr>
                </a:solidFill>
              </a:rPr>
              <a:t>应用外部系统</a:t>
            </a:r>
            <a:r>
              <a:rPr lang="zh-CN" altLang="en-US" sz="3600" b="1">
                <a:solidFill>
                  <a:schemeClr val="accent1">
                    <a:lumMod val="50000"/>
                  </a:schemeClr>
                </a:solidFill>
              </a:rPr>
              <a:t>交互</a:t>
            </a:r>
            <a:endParaRPr lang="zh-CN" altLang="en-US" sz="3600" b="1">
              <a:solidFill>
                <a:schemeClr val="accent1">
                  <a:lumMod val="50000"/>
                </a:schemeClr>
              </a:solidFill>
            </a:endParaRPr>
          </a:p>
        </p:txBody>
      </p:sp>
      <p:sp>
        <p:nvSpPr>
          <p:cNvPr id="104" name="矩形 103"/>
          <p:cNvSpPr/>
          <p:nvPr>
            <p:custDataLst>
              <p:tags r:id="rId2"/>
            </p:custDataLst>
          </p:nvPr>
        </p:nvSpPr>
        <p:spPr bwMode="auto">
          <a:xfrm>
            <a:off x="7405370" y="1604645"/>
            <a:ext cx="3109595" cy="1398905"/>
          </a:xfrm>
          <a:prstGeom prst="rect">
            <a:avLst/>
          </a:prstGeom>
          <a:solidFill>
            <a:schemeClr val="accent2">
              <a:lumMod val="20000"/>
              <a:lumOff val="80000"/>
            </a:schemeClr>
          </a:solidFill>
          <a:ln w="9525" cap="flat" cmpd="sng" algn="ctr">
            <a:solidFill>
              <a:srgbClr val="C00000"/>
            </a:solidFill>
            <a:prstDash val="dash"/>
            <a:round/>
            <a:headEnd type="none" w="med" len="med"/>
            <a:tailEnd type="none" w="med" len="med"/>
          </a:ln>
          <a:effectLst/>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1217295" fontAlgn="base">
              <a:lnSpc>
                <a:spcPct val="150000"/>
              </a:lnSpc>
              <a:buClrTx/>
              <a:buSzTx/>
              <a:buFontTx/>
            </a:pP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sym typeface="+mn-ea"/>
              </a:rPr>
              <a:t>业财一体化系统</a:t>
            </a:r>
            <a:endPar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200" b="1" dirty="0">
              <a:solidFill>
                <a:srgbClr val="000000"/>
              </a:solidFill>
              <a:latin typeface="微软雅黑" panose="020B0503020204020204" charset="-122"/>
              <a:ea typeface="宋体" charset="0"/>
              <a:cs typeface="微软雅黑" panose="020B0503020204020204" charset="-122"/>
              <a:sym typeface="+mn-ea"/>
            </a:endParaRPr>
          </a:p>
        </p:txBody>
      </p:sp>
      <p:sp>
        <p:nvSpPr>
          <p:cNvPr id="109" name="矩形 108"/>
          <p:cNvSpPr/>
          <p:nvPr>
            <p:custDataLst>
              <p:tags r:id="rId3"/>
            </p:custDataLst>
          </p:nvPr>
        </p:nvSpPr>
        <p:spPr bwMode="auto">
          <a:xfrm>
            <a:off x="3961765" y="1582420"/>
            <a:ext cx="3156585" cy="1426845"/>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rPr>
              <a:t>OA</a:t>
            </a: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系统</a:t>
            </a:r>
            <a:endParaRPr kumimoji="1" lang="en-US" altLang="zh-CN"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112" name="直接箭头连接符 111"/>
          <p:cNvCxnSpPr/>
          <p:nvPr>
            <p:custDataLst>
              <p:tags r:id="rId4"/>
            </p:custDataLst>
          </p:nvPr>
        </p:nvCxnSpPr>
        <p:spPr>
          <a:xfrm>
            <a:off x="4513777" y="3093236"/>
            <a:ext cx="0" cy="6484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1" name="矩形 120"/>
          <p:cNvSpPr/>
          <p:nvPr>
            <p:custDataLst>
              <p:tags r:id="rId5"/>
            </p:custDataLst>
          </p:nvPr>
        </p:nvSpPr>
        <p:spPr bwMode="auto">
          <a:xfrm>
            <a:off x="2847340" y="3776980"/>
            <a:ext cx="6828790" cy="2176145"/>
          </a:xfrm>
          <a:prstGeom prst="rect">
            <a:avLst/>
          </a:prstGeom>
          <a:solidFill>
            <a:srgbClr val="4874CB"/>
          </a:solidFill>
          <a:ln w="9525" cap="flat" cmpd="sng" algn="ctr">
            <a:noFill/>
            <a:prstDash val="solid"/>
            <a:round/>
            <a:headEnd type="none" w="med" len="med"/>
            <a:tailEnd type="none" w="med" len="med"/>
          </a:ln>
          <a:effectLst/>
        </p:spPr>
        <p:txBody>
          <a:bodyPr wrap="none"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1217295" fontAlgn="base">
              <a:lnSpc>
                <a:spcPct val="150000"/>
              </a:lnSpc>
              <a:buClrTx/>
              <a:buSzTx/>
              <a:buFontTx/>
            </a:pPr>
            <a:r>
              <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rPr>
              <a:t>产品开发运营部</a:t>
            </a: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0" algn="ctr" defTabSz="1217295" fontAlgn="base">
              <a:lnSpc>
                <a:spcPct val="150000"/>
              </a:lnSpc>
              <a:buClrTx/>
              <a:buSzTx/>
              <a:buFontTx/>
            </a:pPr>
            <a:endParaRPr kumimoji="1" lang="en-US" altLang="zh-CN"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24" name="矩形 123"/>
          <p:cNvSpPr/>
          <p:nvPr>
            <p:custDataLst>
              <p:tags r:id="rId6"/>
            </p:custDataLst>
          </p:nvPr>
        </p:nvSpPr>
        <p:spPr>
          <a:xfrm>
            <a:off x="3013710"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中国商品信息服务平台</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25" name="矩形 124"/>
          <p:cNvSpPr/>
          <p:nvPr>
            <p:custDataLst>
              <p:tags r:id="rId7"/>
            </p:custDataLst>
          </p:nvPr>
        </p:nvSpPr>
        <p:spPr>
          <a:xfrm>
            <a:off x="3013075"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noProof="0" dirty="0">
                <a:ln>
                  <a:noFill/>
                </a:ln>
                <a:solidFill>
                  <a:schemeClr val="tx1"/>
                </a:solidFill>
                <a:effectLst/>
                <a:uLnTx/>
                <a:uFillTx/>
                <a:latin typeface="微软雅黑" panose="020B0503020204020204" charset="-122"/>
                <a:ea typeface="微软雅黑" panose="020B0503020204020204" charset="-122"/>
                <a:sym typeface="+mn-ea"/>
              </a:rPr>
              <a:t>GDSN全球数据池</a:t>
            </a:r>
            <a:endParaRPr lang="en-US" altLang="zh-CN" sz="1200"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126" name="矩形 125"/>
          <p:cNvSpPr/>
          <p:nvPr>
            <p:custDataLst>
              <p:tags r:id="rId8"/>
            </p:custDataLst>
          </p:nvPr>
        </p:nvSpPr>
        <p:spPr>
          <a:xfrm>
            <a:off x="5671185"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进口商品数据平台</a:t>
            </a:r>
            <a:endPar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27" name="矩形 126"/>
          <p:cNvSpPr/>
          <p:nvPr>
            <p:custDataLst>
              <p:tags r:id="rId9"/>
            </p:custDataLst>
          </p:nvPr>
        </p:nvSpPr>
        <p:spPr>
          <a:xfrm>
            <a:off x="7000240"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200" noProof="0" dirty="0">
                <a:ln>
                  <a:noFill/>
                </a:ln>
                <a:solidFill>
                  <a:prstClr val="black"/>
                </a:solidFill>
                <a:effectLst/>
                <a:uLnTx/>
                <a:uFillTx/>
                <a:latin typeface="微软雅黑" panose="020B0503020204020204" charset="-122"/>
                <a:ea typeface="微软雅黑" panose="020B0503020204020204" charset="-122"/>
                <a:sym typeface="+mn-ea"/>
              </a:rPr>
              <a:t>全球主数据标准发布门户</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29" name="矩形 128"/>
          <p:cNvSpPr/>
          <p:nvPr>
            <p:custDataLst>
              <p:tags r:id="rId10"/>
            </p:custDataLst>
          </p:nvPr>
        </p:nvSpPr>
        <p:spPr>
          <a:xfrm>
            <a:off x="8329295"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rPr>
              <a:t>EPCIS1.2/2.0</a:t>
            </a:r>
            <a:endParaRPr lang="zh-CN" altLang="en-US" sz="1200" noProof="0" dirty="0">
              <a:ln>
                <a:noFill/>
              </a:ln>
              <a:solidFill>
                <a:schemeClr val="tx1">
                  <a:lumMod val="50000"/>
                </a:schemeClr>
              </a:solidFill>
              <a:effectLst/>
              <a:uLnTx/>
              <a:uFillTx/>
              <a:latin typeface="微软雅黑" panose="020B0503020204020204" charset="-122"/>
              <a:ea typeface="微软雅黑" panose="020B0503020204020204" charset="-122"/>
              <a:sym typeface="+mn-ea"/>
            </a:endParaRPr>
          </a:p>
        </p:txBody>
      </p:sp>
      <p:sp>
        <p:nvSpPr>
          <p:cNvPr id="130" name="矩形 129"/>
          <p:cNvSpPr/>
          <p:nvPr>
            <p:custDataLst>
              <p:tags r:id="rId11"/>
            </p:custDataLst>
          </p:nvPr>
        </p:nvSpPr>
        <p:spPr>
          <a:xfrm>
            <a:off x="4342130" y="510730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tx1"/>
                </a:solidFill>
                <a:effectLst/>
                <a:uLnTx/>
                <a:uFillTx/>
                <a:latin typeface="微软雅黑" panose="020B0503020204020204" charset="-122"/>
                <a:ea typeface="微软雅黑" panose="020B0503020204020204" charset="-122"/>
                <a:sym typeface="+mn-ea"/>
              </a:rPr>
              <a:t>digital link</a:t>
            </a:r>
            <a:endParaRPr lang="zh-CN" altLang="en-US" sz="1200" noProof="0" dirty="0">
              <a:ln>
                <a:noFill/>
              </a:ln>
              <a:solidFill>
                <a:schemeClr val="tx1"/>
              </a:solidFill>
              <a:effectLst/>
              <a:uLnTx/>
              <a:uFillTx/>
              <a:latin typeface="微软雅黑" panose="020B0503020204020204" charset="-122"/>
              <a:ea typeface="微软雅黑" panose="020B050302020402020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tx1"/>
                </a:solidFill>
                <a:effectLst/>
                <a:uLnTx/>
                <a:uFillTx/>
                <a:latin typeface="微软雅黑" panose="020B0503020204020204" charset="-122"/>
                <a:ea typeface="微软雅黑" panose="020B0503020204020204" charset="-122"/>
                <a:sym typeface="+mn-ea"/>
              </a:rPr>
              <a:t>解析</a:t>
            </a: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平台</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32" name="矩形 131"/>
          <p:cNvSpPr/>
          <p:nvPr>
            <p:custDataLst>
              <p:tags r:id="rId12"/>
            </p:custDataLst>
          </p:nvPr>
        </p:nvSpPr>
        <p:spPr>
          <a:xfrm>
            <a:off x="8329930"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条码商桥</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4" name="矩形 143"/>
          <p:cNvSpPr/>
          <p:nvPr>
            <p:custDataLst>
              <p:tags r:id="rId13"/>
            </p:custDataLst>
          </p:nvPr>
        </p:nvSpPr>
        <p:spPr>
          <a:xfrm>
            <a:off x="4342765"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中国编码</a:t>
            </a:r>
            <a:r>
              <a:rPr lang="en-US" altLang="zh-CN" sz="1200" noProof="0" dirty="0">
                <a:ln>
                  <a:noFill/>
                </a:ln>
                <a:solidFill>
                  <a:prstClr val="black"/>
                </a:solidFill>
                <a:effectLst/>
                <a:uLnTx/>
                <a:uFillTx/>
                <a:latin typeface="微软雅黑" panose="020B0503020204020204" charset="-122"/>
                <a:ea typeface="微软雅黑" panose="020B0503020204020204" charset="-122"/>
                <a:sym typeface="+mn-ea"/>
              </a:rPr>
              <a:t>(</a:t>
            </a:r>
            <a:r>
              <a:rPr lang="en-US" altLang="zh-CN" sz="1200" noProof="0" dirty="0">
                <a:ln>
                  <a:noFill/>
                </a:ln>
                <a:solidFill>
                  <a:prstClr val="black"/>
                </a:solidFill>
                <a:effectLst/>
                <a:uLnTx/>
                <a:uFillTx/>
                <a:latin typeface="微软雅黑" panose="020B0503020204020204" charset="-122"/>
                <a:ea typeface="微软雅黑" panose="020B0503020204020204" charset="-122"/>
                <a:sym typeface="+mn-ea"/>
              </a:rPr>
              <a:t>APP)</a:t>
            </a:r>
            <a:endParaRPr lang="en-US" altLang="zh-CN"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5" name="矩形 144"/>
          <p:cNvSpPr/>
          <p:nvPr>
            <p:custDataLst>
              <p:tags r:id="rId14"/>
            </p:custDataLst>
          </p:nvPr>
        </p:nvSpPr>
        <p:spPr>
          <a:xfrm>
            <a:off x="5671820"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商品二维码</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6" name="矩形 145"/>
          <p:cNvSpPr/>
          <p:nvPr>
            <p:custDataLst>
              <p:tags r:id="rId15"/>
            </p:custDataLst>
          </p:nvPr>
        </p:nvSpPr>
        <p:spPr>
          <a:xfrm>
            <a:off x="7000875" y="4262755"/>
            <a:ext cx="1229360" cy="64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rPr>
              <a:t>易码追溯</a:t>
            </a:r>
            <a:endParaRPr lang="zh-CN" altLang="en-US" sz="1200" noProof="0" dirty="0">
              <a:ln>
                <a:noFill/>
              </a:ln>
              <a:solidFill>
                <a:prstClr val="black"/>
              </a:solidFill>
              <a:effectLst/>
              <a:uLnTx/>
              <a:uFillTx/>
              <a:latin typeface="微软雅黑" panose="020B0503020204020204" charset="-122"/>
              <a:ea typeface="微软雅黑" panose="020B0503020204020204" charset="-122"/>
              <a:sym typeface="+mn-ea"/>
            </a:endParaRPr>
          </a:p>
        </p:txBody>
      </p:sp>
      <p:sp>
        <p:nvSpPr>
          <p:cNvPr id="147" name="文本框 49"/>
          <p:cNvSpPr txBox="1"/>
          <p:nvPr>
            <p:custDataLst>
              <p:tags r:id="rId16"/>
            </p:custDataLst>
          </p:nvPr>
        </p:nvSpPr>
        <p:spPr>
          <a:xfrm>
            <a:off x="1835785" y="3385820"/>
            <a:ext cx="1011555" cy="553085"/>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登录</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注册</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企业注册、企业续</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展</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62" name="文本框 49"/>
          <p:cNvSpPr txBox="1"/>
          <p:nvPr>
            <p:custDataLst>
              <p:tags r:id="rId17"/>
            </p:custDataLst>
          </p:nvPr>
        </p:nvSpPr>
        <p:spPr>
          <a:xfrm>
            <a:off x="8867775" y="3201035"/>
            <a:ext cx="148653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订单管理</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数据资产</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支付管理</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63" name="矩形 162"/>
          <p:cNvSpPr/>
          <p:nvPr>
            <p:custDataLst>
              <p:tags r:id="rId18"/>
            </p:custDataLst>
          </p:nvPr>
        </p:nvSpPr>
        <p:spPr>
          <a:xfrm>
            <a:off x="4065905" y="2105025"/>
            <a:ext cx="879475" cy="309880"/>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dirty="0">
                <a:solidFill>
                  <a:schemeClr val="tx1">
                    <a:lumMod val="75000"/>
                    <a:lumOff val="25000"/>
                  </a:schemeClr>
                </a:solidFill>
                <a:latin typeface="微软雅黑" panose="020B0503020204020204" charset="-122"/>
                <a:ea typeface="微软雅黑" panose="020B0503020204020204" charset="-122"/>
              </a:rPr>
              <a:t>CRM</a:t>
            </a:r>
            <a:endParaRPr lang="en-US" altLang="zh-CN" sz="1000" dirty="0">
              <a:solidFill>
                <a:schemeClr val="tx1">
                  <a:lumMod val="75000"/>
                  <a:lumOff val="25000"/>
                </a:schemeClr>
              </a:solidFill>
              <a:latin typeface="微软雅黑" panose="020B0503020204020204" charset="-122"/>
              <a:ea typeface="微软雅黑" panose="020B0503020204020204" charset="-122"/>
            </a:endParaRPr>
          </a:p>
        </p:txBody>
      </p:sp>
      <p:sp>
        <p:nvSpPr>
          <p:cNvPr id="164" name="矩形 163"/>
          <p:cNvSpPr/>
          <p:nvPr>
            <p:custDataLst>
              <p:tags r:id="rId19"/>
            </p:custDataLst>
          </p:nvPr>
        </p:nvSpPr>
        <p:spPr>
          <a:xfrm>
            <a:off x="5113020" y="2110740"/>
            <a:ext cx="879475" cy="309880"/>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项目</a:t>
            </a:r>
            <a:r>
              <a:rPr lang="zh-CN" altLang="en-US" sz="1000" dirty="0">
                <a:solidFill>
                  <a:schemeClr val="tx1">
                    <a:lumMod val="75000"/>
                    <a:lumOff val="25000"/>
                  </a:schemeClr>
                </a:solidFill>
                <a:latin typeface="微软雅黑" panose="020B0503020204020204" charset="-122"/>
                <a:ea typeface="微软雅黑" panose="020B0503020204020204" charset="-122"/>
              </a:rPr>
              <a:t>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4" name="矩形 3"/>
          <p:cNvSpPr/>
          <p:nvPr>
            <p:custDataLst>
              <p:tags r:id="rId20"/>
            </p:custDataLst>
          </p:nvPr>
        </p:nvSpPr>
        <p:spPr>
          <a:xfrm>
            <a:off x="6160135" y="2105025"/>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5" name="矩形 4"/>
          <p:cNvSpPr/>
          <p:nvPr>
            <p:custDataLst>
              <p:tags r:id="rId21"/>
            </p:custDataLst>
          </p:nvPr>
        </p:nvSpPr>
        <p:spPr>
          <a:xfrm>
            <a:off x="4065905" y="2484120"/>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基础数据</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应用</a:t>
            </a:r>
            <a:r>
              <a:rPr lang="zh-CN" altLang="en-US" sz="1000" dirty="0">
                <a:solidFill>
                  <a:schemeClr val="tx1">
                    <a:lumMod val="75000"/>
                    <a:lumOff val="25000"/>
                  </a:schemeClr>
                </a:solidFill>
                <a:latin typeface="微软雅黑" panose="020B0503020204020204" charset="-122"/>
                <a:ea typeface="微软雅黑" panose="020B0503020204020204" charset="-122"/>
              </a:rPr>
              <a:t>统计</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6" name="矩形 5"/>
          <p:cNvSpPr/>
          <p:nvPr>
            <p:custDataLst>
              <p:tags r:id="rId22"/>
            </p:custDataLst>
          </p:nvPr>
        </p:nvSpPr>
        <p:spPr>
          <a:xfrm>
            <a:off x="5113020" y="2489835"/>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工作室采编数据</a:t>
            </a:r>
            <a:r>
              <a:rPr lang="zh-CN" altLang="en-US" sz="1000" dirty="0">
                <a:solidFill>
                  <a:schemeClr val="tx1">
                    <a:lumMod val="75000"/>
                    <a:lumOff val="25000"/>
                  </a:schemeClr>
                </a:solidFill>
                <a:latin typeface="微软雅黑" panose="020B0503020204020204" charset="-122"/>
                <a:ea typeface="微软雅黑" panose="020B0503020204020204" charset="-122"/>
              </a:rPr>
              <a:t>统计</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7" name="矩形 6"/>
          <p:cNvSpPr/>
          <p:nvPr>
            <p:custDataLst>
              <p:tags r:id="rId23"/>
            </p:custDataLst>
          </p:nvPr>
        </p:nvSpPr>
        <p:spPr>
          <a:xfrm>
            <a:off x="6160135" y="2484120"/>
            <a:ext cx="879475" cy="30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cxnSp>
        <p:nvCxnSpPr>
          <p:cNvPr id="8" name="直接箭头连接符 7"/>
          <p:cNvCxnSpPr/>
          <p:nvPr>
            <p:custDataLst>
              <p:tags r:id="rId24"/>
            </p:custDataLst>
          </p:nvPr>
        </p:nvCxnSpPr>
        <p:spPr>
          <a:xfrm flipV="1">
            <a:off x="5830767" y="3109111"/>
            <a:ext cx="0" cy="6057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49"/>
          <p:cNvSpPr txBox="1"/>
          <p:nvPr>
            <p:custDataLst>
              <p:tags r:id="rId25"/>
            </p:custDataLst>
          </p:nvPr>
        </p:nvSpPr>
        <p:spPr>
          <a:xfrm>
            <a:off x="5806440" y="3228340"/>
            <a:ext cx="157416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信息</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平台商品</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工作室采编商品</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0" name="矩形 9"/>
          <p:cNvSpPr/>
          <p:nvPr>
            <p:custDataLst>
              <p:tags r:id="rId26"/>
            </p:custDataLst>
          </p:nvPr>
        </p:nvSpPr>
        <p:spPr>
          <a:xfrm>
            <a:off x="7679690" y="2096135"/>
            <a:ext cx="1188000" cy="309880"/>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订单</a:t>
            </a:r>
            <a:r>
              <a:rPr lang="zh-CN" altLang="en-US" sz="1000" dirty="0">
                <a:solidFill>
                  <a:schemeClr val="tx1">
                    <a:lumMod val="75000"/>
                    <a:lumOff val="25000"/>
                  </a:schemeClr>
                </a:solidFill>
                <a:latin typeface="微软雅黑" panose="020B0503020204020204" charset="-122"/>
                <a:ea typeface="微软雅黑" panose="020B0503020204020204" charset="-122"/>
              </a:rPr>
              <a:t>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11" name="矩形 10"/>
          <p:cNvSpPr/>
          <p:nvPr>
            <p:custDataLst>
              <p:tags r:id="rId27"/>
            </p:custDataLst>
          </p:nvPr>
        </p:nvSpPr>
        <p:spPr>
          <a:xfrm>
            <a:off x="9166225" y="2101850"/>
            <a:ext cx="1188000" cy="309880"/>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支付</a:t>
            </a:r>
            <a:r>
              <a:rPr lang="zh-CN" altLang="en-US" sz="1000" dirty="0">
                <a:solidFill>
                  <a:schemeClr val="tx1">
                    <a:lumMod val="75000"/>
                    <a:lumOff val="25000"/>
                  </a:schemeClr>
                </a:solidFill>
                <a:latin typeface="微软雅黑" panose="020B0503020204020204" charset="-122"/>
                <a:ea typeface="微软雅黑" panose="020B0503020204020204" charset="-122"/>
              </a:rPr>
              <a:t>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cxnSp>
        <p:nvCxnSpPr>
          <p:cNvPr id="12" name="直接箭头连接符 11"/>
          <p:cNvCxnSpPr/>
          <p:nvPr>
            <p:custDataLst>
              <p:tags r:id="rId28"/>
            </p:custDataLst>
          </p:nvPr>
        </p:nvCxnSpPr>
        <p:spPr>
          <a:xfrm flipV="1">
            <a:off x="8867972" y="3063391"/>
            <a:ext cx="0" cy="6330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custDataLst>
              <p:tags r:id="rId29"/>
            </p:custDataLst>
          </p:nvPr>
        </p:nvSpPr>
        <p:spPr bwMode="auto">
          <a:xfrm>
            <a:off x="232410" y="2794635"/>
            <a:ext cx="1572895" cy="1819910"/>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网上业务大厅</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14" name="直接箭头连接符 13"/>
          <p:cNvCxnSpPr/>
          <p:nvPr/>
        </p:nvCxnSpPr>
        <p:spPr>
          <a:xfrm>
            <a:off x="1806575" y="3987165"/>
            <a:ext cx="1056640"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5" name="文本框 49"/>
          <p:cNvSpPr txBox="1"/>
          <p:nvPr>
            <p:custDataLst>
              <p:tags r:id="rId30"/>
            </p:custDataLst>
          </p:nvPr>
        </p:nvSpPr>
        <p:spPr>
          <a:xfrm>
            <a:off x="4513580" y="3221990"/>
            <a:ext cx="122999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订单</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潜在</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客户数据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6" name="矩形 15"/>
          <p:cNvSpPr/>
          <p:nvPr>
            <p:custDataLst>
              <p:tags r:id="rId31"/>
            </p:custDataLst>
          </p:nvPr>
        </p:nvSpPr>
        <p:spPr bwMode="auto">
          <a:xfrm>
            <a:off x="10509885" y="3577590"/>
            <a:ext cx="1573530" cy="2073910"/>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lang="zh-CN" altLang="en-US" sz="1200" b="1" dirty="0">
                <a:solidFill>
                  <a:schemeClr val="tx1">
                    <a:lumMod val="75000"/>
                    <a:lumOff val="25000"/>
                  </a:schemeClr>
                </a:solidFill>
                <a:latin typeface="微软雅黑" panose="020B0503020204020204" charset="-122"/>
                <a:ea typeface="微软雅黑" panose="020B0503020204020204" charset="-122"/>
                <a:sym typeface="+mn-ea"/>
              </a:rPr>
              <a:t>条码教育培训平台</a:t>
            </a:r>
            <a:endParaRPr kumimoji="1" lang="en-US" altLang="zh-CN" sz="12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cxnSp>
        <p:nvCxnSpPr>
          <p:cNvPr id="18" name="直接箭头连接符 17"/>
          <p:cNvCxnSpPr>
            <a:stCxn id="16" idx="1"/>
          </p:cNvCxnSpPr>
          <p:nvPr/>
        </p:nvCxnSpPr>
        <p:spPr>
          <a:xfrm flipH="1">
            <a:off x="9636760" y="4614545"/>
            <a:ext cx="873125" cy="0"/>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9" name="文本框 49"/>
          <p:cNvSpPr txBox="1"/>
          <p:nvPr>
            <p:custDataLst>
              <p:tags r:id="rId32"/>
            </p:custDataLst>
          </p:nvPr>
        </p:nvSpPr>
        <p:spPr>
          <a:xfrm>
            <a:off x="9627235" y="4138295"/>
            <a:ext cx="122999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培训</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视频</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培训</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课程</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grpSp>
        <p:nvGrpSpPr>
          <p:cNvPr id="87" name="组合 86"/>
          <p:cNvGrpSpPr/>
          <p:nvPr/>
        </p:nvGrpSpPr>
        <p:grpSpPr>
          <a:xfrm>
            <a:off x="10999470" y="1482090"/>
            <a:ext cx="880110" cy="1450340"/>
            <a:chOff x="17210" y="2524"/>
            <a:chExt cx="1830" cy="2284"/>
          </a:xfrm>
        </p:grpSpPr>
        <p:sp>
          <p:nvSpPr>
            <p:cNvPr id="39" name="圆角矩形 38"/>
            <p:cNvSpPr/>
            <p:nvPr>
              <p:custDataLst>
                <p:tags r:id="rId33"/>
              </p:custDataLst>
            </p:nvPr>
          </p:nvSpPr>
          <p:spPr>
            <a:xfrm>
              <a:off x="17343" y="2813"/>
              <a:ext cx="1502" cy="356"/>
            </a:xfrm>
            <a:prstGeom prst="roundRect">
              <a:avLst>
                <a:gd name="adj" fmla="val 6150"/>
              </a:avLst>
            </a:prstGeom>
            <a:noFill/>
            <a:ln w="12700" cmpd="sng">
              <a:solidFill>
                <a:srgbClr val="C00000"/>
              </a:solidFill>
              <a:prstDash val="lgDash"/>
            </a:ln>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defRPr/>
              </a:pPr>
              <a:r>
                <a:rPr lang="zh-CN" sz="600" b="1" noProof="0" dirty="0">
                  <a:ln>
                    <a:noFill/>
                  </a:ln>
                  <a:solidFill>
                    <a:schemeClr val="tx1"/>
                  </a:solidFill>
                  <a:effectLst/>
                  <a:uLnTx/>
                  <a:uFillTx/>
                  <a:latin typeface="微软雅黑" panose="020B0503020204020204" charset="-122"/>
                  <a:ea typeface="微软雅黑" panose="020B0503020204020204" charset="-122"/>
                  <a:sym typeface="+mn-ea"/>
                </a:rPr>
                <a:t>待建系统</a:t>
              </a:r>
              <a:endParaRPr lang="zh-CN" sz="600" b="1" noProof="0" dirty="0">
                <a:ln>
                  <a:noFill/>
                </a:ln>
                <a:solidFill>
                  <a:schemeClr val="tx1"/>
                </a:solidFill>
                <a:effectLst/>
                <a:uLnTx/>
                <a:uFillTx/>
                <a:latin typeface="微软雅黑" panose="020B0503020204020204" charset="-122"/>
                <a:ea typeface="微软雅黑" panose="020B0503020204020204" charset="-122"/>
                <a:sym typeface="+mn-ea"/>
              </a:endParaRPr>
            </a:p>
          </p:txBody>
        </p:sp>
        <p:sp>
          <p:nvSpPr>
            <p:cNvPr id="40" name="圆角矩形 39"/>
            <p:cNvSpPr/>
            <p:nvPr>
              <p:custDataLst>
                <p:tags r:id="rId34"/>
              </p:custDataLst>
            </p:nvPr>
          </p:nvSpPr>
          <p:spPr>
            <a:xfrm>
              <a:off x="17343" y="3341"/>
              <a:ext cx="1502" cy="367"/>
            </a:xfrm>
            <a:prstGeom prst="roundRect">
              <a:avLst>
                <a:gd name="adj" fmla="val 6150"/>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已</a:t>
              </a:r>
              <a:r>
                <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建系统</a:t>
              </a:r>
              <a:endParaRPr kumimoji="0" lang="zh-CN" altLang="en-US" sz="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62" name="直接箭头连接符 61"/>
            <p:cNvCxnSpPr/>
            <p:nvPr>
              <p:custDataLst>
                <p:tags r:id="rId35"/>
              </p:custDataLst>
            </p:nvPr>
          </p:nvCxnSpPr>
          <p:spPr>
            <a:xfrm>
              <a:off x="17357" y="4618"/>
              <a:ext cx="1474" cy="0"/>
            </a:xfrm>
            <a:prstGeom prst="straightConnector1">
              <a:avLst/>
            </a:prstGeom>
            <a:ln>
              <a:headEnd type="none"/>
              <a:tailEnd type="arrow"/>
            </a:ln>
          </p:spPr>
          <p:style>
            <a:lnRef idx="2">
              <a:schemeClr val="accent1"/>
            </a:lnRef>
            <a:fillRef idx="0">
              <a:srgbClr val="FFFFFF"/>
            </a:fillRef>
            <a:effectRef idx="0">
              <a:srgbClr val="FFFFFF"/>
            </a:effectRef>
            <a:fontRef idx="minor">
              <a:schemeClr val="tx1"/>
            </a:fontRef>
          </p:style>
        </p:cxnSp>
        <p:sp>
          <p:nvSpPr>
            <p:cNvPr id="63" name="文本框 62"/>
            <p:cNvSpPr txBox="1"/>
            <p:nvPr>
              <p:custDataLst>
                <p:tags r:id="rId36"/>
              </p:custDataLst>
            </p:nvPr>
          </p:nvSpPr>
          <p:spPr>
            <a:xfrm>
              <a:off x="17358" y="4275"/>
              <a:ext cx="1439" cy="289"/>
            </a:xfrm>
            <a:prstGeom prst="rect">
              <a:avLst/>
            </a:prstGeom>
            <a:noFill/>
          </p:spPr>
          <p:txBody>
            <a:bodyPr wrap="square" rtlCol="0">
              <a:spAutoFit/>
            </a:bodyPr>
            <a:p>
              <a:pPr algn="ctr"/>
              <a:r>
                <a:rPr lang="zh-CN" altLang="en-US" sz="600" b="1">
                  <a:solidFill>
                    <a:schemeClr val="tx1"/>
                  </a:solidFill>
                  <a:latin typeface="微软雅黑" panose="020B0503020204020204" charset="-122"/>
                  <a:ea typeface="微软雅黑" panose="020B0503020204020204" charset="-122"/>
                </a:rPr>
                <a:t>数据</a:t>
              </a:r>
              <a:r>
                <a:rPr lang="zh-CN" altLang="en-US" sz="600" b="1">
                  <a:solidFill>
                    <a:schemeClr val="tx1"/>
                  </a:solidFill>
                  <a:latin typeface="微软雅黑" panose="020B0503020204020204" charset="-122"/>
                  <a:ea typeface="微软雅黑" panose="020B0503020204020204" charset="-122"/>
                </a:rPr>
                <a:t>流出</a:t>
              </a:r>
              <a:endParaRPr lang="zh-CN" altLang="en-US" sz="600" b="1">
                <a:solidFill>
                  <a:schemeClr val="tx1"/>
                </a:solidFill>
                <a:latin typeface="微软雅黑" panose="020B0503020204020204" charset="-122"/>
                <a:ea typeface="微软雅黑" panose="020B0503020204020204" charset="-122"/>
              </a:endParaRPr>
            </a:p>
          </p:txBody>
        </p:sp>
        <p:sp>
          <p:nvSpPr>
            <p:cNvPr id="68" name="文本框 67"/>
            <p:cNvSpPr txBox="1"/>
            <p:nvPr>
              <p:custDataLst>
                <p:tags r:id="rId37"/>
              </p:custDataLst>
            </p:nvPr>
          </p:nvSpPr>
          <p:spPr>
            <a:xfrm>
              <a:off x="17344" y="2524"/>
              <a:ext cx="864" cy="289"/>
            </a:xfrm>
            <a:prstGeom prst="rect">
              <a:avLst/>
            </a:prstGeom>
            <a:noFill/>
          </p:spPr>
          <p:txBody>
            <a:bodyPr wrap="square" rtlCol="0">
              <a:spAutoFit/>
            </a:bodyPr>
            <a:p>
              <a:r>
                <a:rPr lang="zh-CN" altLang="en-US" sz="600" b="1">
                  <a:solidFill>
                    <a:srgbClr val="C00000"/>
                  </a:solidFill>
                  <a:latin typeface="微软雅黑" panose="020B0503020204020204" charset="-122"/>
                  <a:ea typeface="微软雅黑" panose="020B0503020204020204" charset="-122"/>
                </a:rPr>
                <a:t>图示：</a:t>
              </a:r>
              <a:endParaRPr lang="zh-CN" altLang="en-US" sz="600" b="1">
                <a:solidFill>
                  <a:srgbClr val="C00000"/>
                </a:solidFill>
                <a:latin typeface="微软雅黑" panose="020B0503020204020204" charset="-122"/>
                <a:ea typeface="微软雅黑" panose="020B0503020204020204" charset="-122"/>
              </a:endParaRPr>
            </a:p>
          </p:txBody>
        </p:sp>
        <p:cxnSp>
          <p:nvCxnSpPr>
            <p:cNvPr id="69" name="直接箭头连接符 68"/>
            <p:cNvCxnSpPr/>
            <p:nvPr>
              <p:custDataLst>
                <p:tags r:id="rId38"/>
              </p:custDataLst>
            </p:nvPr>
          </p:nvCxnSpPr>
          <p:spPr>
            <a:xfrm>
              <a:off x="17357" y="4183"/>
              <a:ext cx="1474" cy="0"/>
            </a:xfrm>
            <a:prstGeom prst="straightConnector1">
              <a:avLst/>
            </a:prstGeom>
            <a:ln>
              <a:solidFill>
                <a:schemeClr val="accent2"/>
              </a:solidFill>
              <a:headEnd type="none"/>
              <a:tailEnd type="arrow"/>
            </a:ln>
          </p:spPr>
          <p:style>
            <a:lnRef idx="2">
              <a:schemeClr val="accent1"/>
            </a:lnRef>
            <a:fillRef idx="0">
              <a:srgbClr val="FFFFFF"/>
            </a:fillRef>
            <a:effectRef idx="0">
              <a:srgbClr val="FFFFFF"/>
            </a:effectRef>
            <a:fontRef idx="minor">
              <a:schemeClr val="tx1"/>
            </a:fontRef>
          </p:style>
        </p:cxnSp>
        <p:sp>
          <p:nvSpPr>
            <p:cNvPr id="70" name="文本框 69"/>
            <p:cNvSpPr txBox="1"/>
            <p:nvPr>
              <p:custDataLst>
                <p:tags r:id="rId39"/>
              </p:custDataLst>
            </p:nvPr>
          </p:nvSpPr>
          <p:spPr>
            <a:xfrm>
              <a:off x="17358" y="3840"/>
              <a:ext cx="1439" cy="288"/>
            </a:xfrm>
            <a:prstGeom prst="rect">
              <a:avLst/>
            </a:prstGeom>
            <a:noFill/>
          </p:spPr>
          <p:txBody>
            <a:bodyPr wrap="square" rtlCol="0">
              <a:noAutofit/>
            </a:bodyPr>
            <a:p>
              <a:pPr algn="ctr"/>
              <a:r>
                <a:rPr lang="zh-CN" altLang="en-US" sz="600" b="1">
                  <a:solidFill>
                    <a:schemeClr val="tx1"/>
                  </a:solidFill>
                  <a:latin typeface="微软雅黑" panose="020B0503020204020204" charset="-122"/>
                  <a:ea typeface="微软雅黑" panose="020B0503020204020204" charset="-122"/>
                </a:rPr>
                <a:t>数据</a:t>
              </a:r>
              <a:r>
                <a:rPr lang="zh-CN" altLang="en-US" sz="600" b="1">
                  <a:solidFill>
                    <a:schemeClr val="tx1"/>
                  </a:solidFill>
                  <a:latin typeface="微软雅黑" panose="020B0503020204020204" charset="-122"/>
                  <a:ea typeface="微软雅黑" panose="020B0503020204020204" charset="-122"/>
                </a:rPr>
                <a:t>流入</a:t>
              </a:r>
              <a:endParaRPr lang="zh-CN" altLang="en-US" sz="600" b="1">
                <a:solidFill>
                  <a:schemeClr val="tx1"/>
                </a:solidFill>
                <a:latin typeface="微软雅黑" panose="020B0503020204020204" charset="-122"/>
                <a:ea typeface="微软雅黑" panose="020B0503020204020204" charset="-122"/>
              </a:endParaRPr>
            </a:p>
          </p:txBody>
        </p:sp>
        <p:sp>
          <p:nvSpPr>
            <p:cNvPr id="71" name="矩形 70"/>
            <p:cNvSpPr/>
            <p:nvPr>
              <p:custDataLst>
                <p:tags r:id="rId40"/>
              </p:custDataLst>
            </p:nvPr>
          </p:nvSpPr>
          <p:spPr>
            <a:xfrm>
              <a:off x="17210" y="2530"/>
              <a:ext cx="1830" cy="2278"/>
            </a:xfrm>
            <a:prstGeom prst="rect">
              <a:avLst/>
            </a:prstGeom>
            <a:noFill/>
            <a:ln w="19050">
              <a:solidFill>
                <a:srgbClr val="C00000"/>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400">
                <a:noFill/>
              </a:endParaRPr>
            </a:p>
          </p:txBody>
        </p:sp>
      </p:grpSp>
      <p:sp>
        <p:nvSpPr>
          <p:cNvPr id="3" name="矩形 2"/>
          <p:cNvSpPr/>
          <p:nvPr>
            <p:custDataLst>
              <p:tags r:id="rId41"/>
            </p:custDataLst>
          </p:nvPr>
        </p:nvSpPr>
        <p:spPr bwMode="auto">
          <a:xfrm>
            <a:off x="233680" y="4826635"/>
            <a:ext cx="1572895" cy="1727835"/>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条码检测、射频检测</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20" name="直接箭头连接符 19"/>
          <p:cNvCxnSpPr/>
          <p:nvPr>
            <p:custDataLst>
              <p:tags r:id="rId42"/>
            </p:custDataLst>
          </p:nvPr>
        </p:nvCxnSpPr>
        <p:spPr>
          <a:xfrm>
            <a:off x="1790700" y="5431155"/>
            <a:ext cx="1056640" cy="0"/>
          </a:xfrm>
          <a:prstGeom prst="straightConnector1">
            <a:avLst/>
          </a:prstGeom>
          <a:ln>
            <a:headEnd type="arrow" w="med" len="med"/>
            <a:tailEnd type="none" w="med" len="med"/>
          </a:ln>
        </p:spPr>
        <p:style>
          <a:lnRef idx="2">
            <a:schemeClr val="accent1"/>
          </a:lnRef>
          <a:fillRef idx="0">
            <a:srgbClr val="FFFFFF"/>
          </a:fillRef>
          <a:effectRef idx="0">
            <a:srgbClr val="FFFFFF"/>
          </a:effectRef>
          <a:fontRef idx="minor">
            <a:schemeClr val="tx1"/>
          </a:fontRef>
        </p:style>
      </p:cxnSp>
      <p:sp>
        <p:nvSpPr>
          <p:cNvPr id="22" name="文本框 49"/>
          <p:cNvSpPr txBox="1"/>
          <p:nvPr>
            <p:custDataLst>
              <p:tags r:id="rId43"/>
            </p:custDataLst>
          </p:nvPr>
        </p:nvSpPr>
        <p:spPr>
          <a:xfrm>
            <a:off x="1859915" y="4971415"/>
            <a:ext cx="1486535" cy="39878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条码</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a:p>
            <a:pPr marL="228600" indent="-228600" defTabSz="685800">
              <a:buClr>
                <a:schemeClr val="accent1"/>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射频</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
        <p:nvSpPr>
          <p:cNvPr id="17" name="矩形 16"/>
          <p:cNvSpPr/>
          <p:nvPr>
            <p:custDataLst>
              <p:tags r:id="rId44"/>
            </p:custDataLst>
          </p:nvPr>
        </p:nvSpPr>
        <p:spPr>
          <a:xfrm>
            <a:off x="7679690" y="2522855"/>
            <a:ext cx="1188000" cy="309880"/>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用户管理</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21" name="矩形 20"/>
          <p:cNvSpPr/>
          <p:nvPr>
            <p:custDataLst>
              <p:tags r:id="rId45"/>
            </p:custDataLst>
          </p:nvPr>
        </p:nvSpPr>
        <p:spPr>
          <a:xfrm>
            <a:off x="9166225" y="2524125"/>
            <a:ext cx="1188000" cy="309880"/>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solidFill>
                  <a:schemeClr val="tx1">
                    <a:lumMod val="75000"/>
                    <a:lumOff val="25000"/>
                  </a:schemeClr>
                </a:solidFill>
                <a:latin typeface="微软雅黑" panose="020B0503020204020204" charset="-122"/>
                <a:ea typeface="微软雅黑" panose="020B0503020204020204" charset="-122"/>
              </a:rPr>
              <a:t>……</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23" name="矩形 22"/>
          <p:cNvSpPr/>
          <p:nvPr>
            <p:custDataLst>
              <p:tags r:id="rId46"/>
            </p:custDataLst>
          </p:nvPr>
        </p:nvSpPr>
        <p:spPr bwMode="auto">
          <a:xfrm>
            <a:off x="2090420" y="1582420"/>
            <a:ext cx="1572895" cy="1426210"/>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7295" fontAlgn="base">
              <a:lnSpc>
                <a:spcPct val="150000"/>
              </a:lnSpc>
              <a:spcBef>
                <a:spcPct val="0"/>
              </a:spcBef>
              <a:spcAft>
                <a:spcPct val="0"/>
              </a:spcAft>
            </a:pP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编码中心</a:t>
            </a:r>
            <a:r>
              <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rPr>
              <a:t>门户</a:t>
            </a:r>
            <a:endParaRPr kumimoji="1"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p:txBody>
      </p:sp>
      <p:cxnSp>
        <p:nvCxnSpPr>
          <p:cNvPr id="24" name="直接箭头连接符 23"/>
          <p:cNvCxnSpPr/>
          <p:nvPr>
            <p:custDataLst>
              <p:tags r:id="rId47"/>
            </p:custDataLst>
          </p:nvPr>
        </p:nvCxnSpPr>
        <p:spPr>
          <a:xfrm>
            <a:off x="3045657" y="3099586"/>
            <a:ext cx="0" cy="6484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49"/>
          <p:cNvSpPr txBox="1"/>
          <p:nvPr>
            <p:custDataLst>
              <p:tags r:id="rId48"/>
            </p:custDataLst>
          </p:nvPr>
        </p:nvSpPr>
        <p:spPr>
          <a:xfrm>
            <a:off x="2973070" y="3276600"/>
            <a:ext cx="1229995" cy="245110"/>
          </a:xfrm>
          <a:prstGeom prst="rect">
            <a:avLst/>
          </a:prstGeom>
          <a:noFill/>
        </p:spPr>
        <p:txBody>
          <a:bodyPr wrap="square">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defTabSz="685800">
              <a:buClr>
                <a:srgbClr val="EE822F"/>
              </a:buClr>
              <a:buFont typeface="+mj-ea"/>
              <a:buAutoNum type="circleNumDbPlain"/>
              <a:defRPr/>
            </a:pP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用户</a:t>
            </a:r>
            <a:r>
              <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rPr>
              <a:t>信息数据</a:t>
            </a:r>
            <a:endParaRPr lang="zh-CN" altLang="en-US" sz="1000" kern="0" dirty="0">
              <a:solidFill>
                <a:srgbClr val="000000"/>
              </a:solidFill>
              <a:latin typeface="微软雅黑" panose="020B0503020204020204" charset="-122"/>
              <a:ea typeface="微软雅黑" panose="020B0503020204020204" charset="-122"/>
              <a:cs typeface="+mn-ea"/>
              <a:sym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UNIT_PLACING_PICTURE_USER_VIEWPORT" val="{&quot;height&quot;:0,&quot;width&quot;:6477}"/>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UNIT_PLACING_PICTURE_USER_VIEWPORT" val="{&quot;height&quot;:0,&quot;width&quot;:6477}"/>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ISLIDE.ICON" val="#379430;#393643;#400486;#380227;#373253;#371496;"/>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commondata" val="eyJoZGlkIjoiNGM0NGM1YjgxNDExMzJjNjU5NThkMTA4NDRjMjZlZWIifQ=="/>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SPECIAL_SOURCE" val="bdnul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6846</Words>
  <Application>WPS 演示</Application>
  <PresentationFormat>宽屏</PresentationFormat>
  <Paragraphs>1391</Paragraphs>
  <Slides>31</Slides>
  <Notes>1</Notes>
  <HiddenSlides>0</HiddenSlides>
  <MMClips>0</MMClips>
  <ScaleCrop>false</ScaleCrop>
  <HeadingPairs>
    <vt:vector size="8" baseType="variant">
      <vt:variant>
        <vt:lpstr>已用的字体</vt:lpstr>
      </vt:variant>
      <vt:variant>
        <vt:i4>33</vt:i4>
      </vt:variant>
      <vt:variant>
        <vt:lpstr>主题</vt:lpstr>
      </vt:variant>
      <vt:variant>
        <vt:i4>1</vt:i4>
      </vt:variant>
      <vt:variant>
        <vt:lpstr>嵌入 OLE 服务器</vt:lpstr>
      </vt:variant>
      <vt:variant>
        <vt:i4>12</vt:i4>
      </vt:variant>
      <vt:variant>
        <vt:lpstr>幻灯片标题</vt:lpstr>
      </vt:variant>
      <vt:variant>
        <vt:i4>31</vt:i4>
      </vt:variant>
    </vt:vector>
  </HeadingPairs>
  <TitlesOfParts>
    <vt:vector size="77" baseType="lpstr">
      <vt:lpstr>Arial</vt:lpstr>
      <vt:lpstr>宋体</vt:lpstr>
      <vt:lpstr>Wingdings</vt:lpstr>
      <vt:lpstr>Inter</vt:lpstr>
      <vt:lpstr>Verdana</vt:lpstr>
      <vt:lpstr>微软雅黑</vt:lpstr>
      <vt:lpstr>汉仪旗黑</vt:lpstr>
      <vt:lpstr>微软雅黑</vt:lpstr>
      <vt:lpstr>楷体</vt:lpstr>
      <vt:lpstr>汉仪楷体KW</vt:lpstr>
      <vt:lpstr>方正小标宋简体</vt:lpstr>
      <vt:lpstr>黑体</vt:lpstr>
      <vt:lpstr>汉仪中黑KW</vt:lpstr>
      <vt:lpstr>等线</vt:lpstr>
      <vt:lpstr>MS PGothic</vt:lpstr>
      <vt:lpstr>Hiragino Sans</vt:lpstr>
      <vt:lpstr>微软雅黑</vt:lpstr>
      <vt:lpstr>宋体</vt:lpstr>
      <vt:lpstr>minorHAnsi</vt:lpstr>
      <vt:lpstr>Thonburi</vt:lpstr>
      <vt:lpstr>Arial</vt:lpstr>
      <vt:lpstr>汉仪书宋二KW</vt:lpstr>
      <vt:lpstr>Times New Roman</vt:lpstr>
      <vt:lpstr>等线</vt:lpstr>
      <vt:lpstr>Calibri</vt:lpstr>
      <vt:lpstr>Helvetica Neue</vt:lpstr>
      <vt:lpstr>Arial Unicode MS</vt:lpstr>
      <vt:lpstr>汉仪中等线KW</vt:lpstr>
      <vt:lpstr>Wingdings</vt:lpstr>
      <vt:lpstr>MicrosoftYaHei</vt:lpstr>
      <vt:lpstr>Times New Roman</vt:lpstr>
      <vt:lpstr>Wingdings</vt:lpstr>
      <vt:lpstr>宋体-简</vt:lpstr>
      <vt:lpstr>自定义设计方案</vt:lpstr>
      <vt:lpstr>Word.Document.12</vt:lpstr>
      <vt:lpstr>Word.Document.12</vt:lpstr>
      <vt:lpstr>Word.Document.12</vt:lpstr>
      <vt:lpstr>Word.Document.12</vt:lpstr>
      <vt:lpstr>Word.Document.12</vt:lpstr>
      <vt:lpstr>Word.Document.12</vt:lpstr>
      <vt:lpstr>Excel.Sheet.12</vt:lpstr>
      <vt:lpstr>Excel.Sheet.12</vt:lpstr>
      <vt:lpstr>Excel.Sheet.12</vt:lpstr>
      <vt:lpstr>Excel.Sheet.12</vt:lpstr>
      <vt:lpstr>Excel.Sheet.12</vt:lpstr>
      <vt:lpstr>Paint.Picture</vt:lpstr>
      <vt:lpstr>产品业务系统开发平台建设指南项目 系统调研汇报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感谢领导，请批评指正！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奔放的小强</cp:lastModifiedBy>
  <cp:revision>188</cp:revision>
  <dcterms:created xsi:type="dcterms:W3CDTF">2024-08-14T08:55:24Z</dcterms:created>
  <dcterms:modified xsi:type="dcterms:W3CDTF">2024-08-14T08:55:24Z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2052-6.8.2.8850</vt:lpwstr>
  </property>
  <property fmtid="{D5CDD505-2E9C-101B-9397-08002B2CF9AE}" pid="3" name="ICV">
    <vt:lpwstr>1847327B1E9BA5838EE5AA669D5C8A2E_43</vt:lpwstr>
  </property>
</Properties>
</file>